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23"/>
  </p:notesMasterIdLst>
  <p:handoutMasterIdLst>
    <p:handoutMasterId r:id="rId24"/>
  </p:handoutMasterIdLst>
  <p:sldIdLst>
    <p:sldId id="256" r:id="rId3"/>
    <p:sldId id="317" r:id="rId4"/>
    <p:sldId id="308" r:id="rId5"/>
    <p:sldId id="318" r:id="rId6"/>
    <p:sldId id="319" r:id="rId7"/>
    <p:sldId id="316" r:id="rId8"/>
    <p:sldId id="309" r:id="rId9"/>
    <p:sldId id="310" r:id="rId10"/>
    <p:sldId id="311" r:id="rId11"/>
    <p:sldId id="312" r:id="rId12"/>
    <p:sldId id="313" r:id="rId13"/>
    <p:sldId id="314" r:id="rId14"/>
    <p:sldId id="283" r:id="rId15"/>
    <p:sldId id="284" r:id="rId16"/>
    <p:sldId id="285" r:id="rId17"/>
    <p:sldId id="320" r:id="rId18"/>
    <p:sldId id="275" r:id="rId19"/>
    <p:sldId id="292" r:id="rId20"/>
    <p:sldId id="299" r:id="rId21"/>
    <p:sldId id="321" r:id="rId22"/>
  </p:sldIdLst>
  <p:sldSz cx="9144000" cy="6858000" type="screen4x3"/>
  <p:notesSz cx="6797675" cy="9928225"/>
  <p:embeddedFontLst>
    <p:embeddedFont>
      <p:font typeface="나눔스퀘어" panose="020B0600000101010101" pitchFamily="50" charset="-127"/>
      <p:regular r:id="rId25"/>
    </p:embeddedFont>
    <p:embeddedFont>
      <p:font typeface="나눔스퀘어 Bold" panose="020B0600000101010101" pitchFamily="50" charset="-127"/>
      <p:bold r:id="rId26"/>
    </p:embeddedFont>
    <p:embeddedFont>
      <p:font typeface="나눔스퀘어 Extra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9E1"/>
    <a:srgbClr val="2E4150"/>
    <a:srgbClr val="8E9FA9"/>
    <a:srgbClr val="FFFFFF"/>
    <a:srgbClr val="EAF2F8"/>
    <a:srgbClr val="E3ECF3"/>
    <a:srgbClr val="71838F"/>
    <a:srgbClr val="ABB9C4"/>
    <a:srgbClr val="5B6D7B"/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0" autoAdjust="0"/>
    <p:restoredTop sz="94660"/>
  </p:normalViewPr>
  <p:slideViewPr>
    <p:cSldViewPr>
      <p:cViewPr varScale="1">
        <p:scale>
          <a:sx n="67" d="100"/>
          <a:sy n="67" d="100"/>
        </p:scale>
        <p:origin x="56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397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26634-9EF7-4693-B6A1-3D4B0D40B2E0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73687-B9AF-4B31-A427-EB63BA4DE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36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4A8B2-4E6B-4554-8DAF-3500929172E0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0107C-A3AF-48CB-AECC-B3F5640B63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620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0107C-A3AF-48CB-AECC-B3F5640B639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75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1FCC-C2F8-4049-8BAD-4B1A8A0A3594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BDE4-6E46-4B14-AAC3-307305AE9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792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1FCC-C2F8-4049-8BAD-4B1A8A0A3594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BDE4-6E46-4B14-AAC3-307305AE9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172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1FCC-C2F8-4049-8BAD-4B1A8A0A3594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BDE4-6E46-4B14-AAC3-307305AE9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8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EC3D-B965-4A5A-A5F6-0A72ECA8B7E8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4CC-D1A2-4602-ACDA-10F40A5C2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326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EC3D-B965-4A5A-A5F6-0A72ECA8B7E8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4CC-D1A2-4602-ACDA-10F40A5C2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640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EC3D-B965-4A5A-A5F6-0A72ECA8B7E8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4CC-D1A2-4602-ACDA-10F40A5C2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081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EC3D-B965-4A5A-A5F6-0A72ECA8B7E8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4CC-D1A2-4602-ACDA-10F40A5C2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975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EC3D-B965-4A5A-A5F6-0A72ECA8B7E8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4CC-D1A2-4602-ACDA-10F40A5C2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688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EC3D-B965-4A5A-A5F6-0A72ECA8B7E8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4CC-D1A2-4602-ACDA-10F40A5C2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9127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EC3D-B965-4A5A-A5F6-0A72ECA8B7E8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4CC-D1A2-4602-ACDA-10F40A5C2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72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EC3D-B965-4A5A-A5F6-0A72ECA8B7E8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4CC-D1A2-4602-ACDA-10F40A5C2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97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1FCC-C2F8-4049-8BAD-4B1A8A0A3594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BDE4-6E46-4B14-AAC3-307305AE9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614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EC3D-B965-4A5A-A5F6-0A72ECA8B7E8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4CC-D1A2-4602-ACDA-10F40A5C2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74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EC3D-B965-4A5A-A5F6-0A72ECA8B7E8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4CC-D1A2-4602-ACDA-10F40A5C2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24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EC3D-B965-4A5A-A5F6-0A72ECA8B7E8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4CC-D1A2-4602-ACDA-10F40A5C2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1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1FCC-C2F8-4049-8BAD-4B1A8A0A3594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BDE4-6E46-4B14-AAC3-307305AE9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6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1FCC-C2F8-4049-8BAD-4B1A8A0A3594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BDE4-6E46-4B14-AAC3-307305AE9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140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1FCC-C2F8-4049-8BAD-4B1A8A0A3594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BDE4-6E46-4B14-AAC3-307305AE9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656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1FCC-C2F8-4049-8BAD-4B1A8A0A3594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BDE4-6E46-4B14-AAC3-307305AE9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648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1FCC-C2F8-4049-8BAD-4B1A8A0A3594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BDE4-6E46-4B14-AAC3-307305AE9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55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1FCC-C2F8-4049-8BAD-4B1A8A0A3594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BDE4-6E46-4B14-AAC3-307305AE9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791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1FCC-C2F8-4049-8BAD-4B1A8A0A3594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BDE4-6E46-4B14-AAC3-307305AE9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81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rgbClr val="BFCCD5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A1FCC-C2F8-4049-8BAD-4B1A8A0A3594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0BDE4-6E46-4B14-AAC3-307305AE911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9144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5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rgbClr val="BFCCD5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4EC3D-B965-4A5A-A5F6-0A72ECA8B7E8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104CC-D1A2-4602-ACDA-10F40A5C26A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9144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8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6.wdp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6.wdp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4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svg"/><Relationship Id="rId7" Type="http://schemas.openxmlformats.org/officeDocument/2006/relationships/image" Target="../media/image1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svg"/><Relationship Id="rId18" Type="http://schemas.openxmlformats.org/officeDocument/2006/relationships/image" Target="../media/image11.png"/><Relationship Id="rId3" Type="http://schemas.openxmlformats.org/officeDocument/2006/relationships/image" Target="../media/image19.jpeg"/><Relationship Id="rId7" Type="http://schemas.openxmlformats.org/officeDocument/2006/relationships/image" Target="../media/image22.png"/><Relationship Id="rId12" Type="http://schemas.openxmlformats.org/officeDocument/2006/relationships/image" Target="../media/image23.png"/><Relationship Id="rId17" Type="http://schemas.openxmlformats.org/officeDocument/2006/relationships/image" Target="../media/image10.svg"/><Relationship Id="rId2" Type="http://schemas.openxmlformats.org/officeDocument/2006/relationships/image" Target="../media/image18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11" Type="http://schemas.openxmlformats.org/officeDocument/2006/relationships/image" Target="../media/image4.svg"/><Relationship Id="rId5" Type="http://schemas.microsoft.com/office/2007/relationships/hdphoto" Target="../media/hdphoto4.wdp"/><Relationship Id="rId15" Type="http://schemas.openxmlformats.org/officeDocument/2006/relationships/image" Target="../media/image17.sv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4" Type="http://schemas.openxmlformats.org/officeDocument/2006/relationships/image" Target="../media/image20.png"/><Relationship Id="rId9" Type="http://schemas.openxmlformats.org/officeDocument/2006/relationships/image" Target="../media/image8.sv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98185" y="2852388"/>
            <a:ext cx="6336704" cy="156966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z="3200" b="1" dirty="0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3200" b="1" dirty="0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ko-KR" altLang="en-US" sz="3200" b="1" dirty="0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96336" y="116632"/>
            <a:ext cx="144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요약보고서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0183" y="3160165"/>
            <a:ext cx="8652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이종기기의 통합데이터 분석을 통한 </a:t>
            </a:r>
            <a:endParaRPr lang="en-US" altLang="ko-KR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공공설문 플랫폼 기술 개발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30457" y="5380242"/>
            <a:ext cx="1483098" cy="646331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endParaRPr lang="ko-KR" altLang="en-US" sz="3600" b="1" dirty="0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6663" y="5442973"/>
            <a:ext cx="830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PSP</a:t>
            </a:r>
            <a:endParaRPr lang="ko-KR" alt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584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34793D37-0647-4283-AC8C-E1871BFD41C3}"/>
              </a:ext>
            </a:extLst>
          </p:cNvPr>
          <p:cNvSpPr txBox="1"/>
          <p:nvPr/>
        </p:nvSpPr>
        <p:spPr>
          <a:xfrm>
            <a:off x="563492" y="1950029"/>
            <a:ext cx="4493539" cy="646331"/>
          </a:xfrm>
          <a:prstGeom prst="rect">
            <a:avLst/>
          </a:prstGeom>
          <a:solidFill>
            <a:srgbClr val="2E415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응답자의 집중도 분석</a:t>
            </a:r>
            <a:endParaRPr lang="en-US" altLang="ko-KR" sz="3600" b="1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5785E5-C0BF-4C12-A416-943267A377EB}"/>
              </a:ext>
            </a:extLst>
          </p:cNvPr>
          <p:cNvSpPr txBox="1"/>
          <p:nvPr/>
        </p:nvSpPr>
        <p:spPr>
          <a:xfrm>
            <a:off x="393315" y="2965534"/>
            <a:ext cx="577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E4150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설문에 응하는 영상을 촬영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Clr>
                <a:srgbClr val="2E4150"/>
              </a:buClr>
              <a:buFont typeface="Wingdings" panose="05000000000000000000" pitchFamily="2" charset="2"/>
              <a:buChar char="§"/>
            </a:pPr>
            <a:r>
              <a:rPr lang="en-US" altLang="ko-KR" spc="-1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Opencv</a:t>
            </a: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 눈 위치의 </a:t>
            </a:r>
            <a:r>
              <a: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차이를 이용해 집중도 파악</a:t>
            </a:r>
            <a:endParaRPr lang="en-US" altLang="ko-KR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221EB73-9B1A-43DF-B9F8-8BA150DEA96E}"/>
              </a:ext>
            </a:extLst>
          </p:cNvPr>
          <p:cNvGrpSpPr/>
          <p:nvPr/>
        </p:nvGrpSpPr>
        <p:grpSpPr>
          <a:xfrm>
            <a:off x="5432814" y="836712"/>
            <a:ext cx="3195165" cy="4708905"/>
            <a:chOff x="5946503" y="836712"/>
            <a:chExt cx="3195165" cy="470890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B37016E-7693-41D7-811A-86418B015791}"/>
                </a:ext>
              </a:extLst>
            </p:cNvPr>
            <p:cNvGrpSpPr/>
            <p:nvPr/>
          </p:nvGrpSpPr>
          <p:grpSpPr>
            <a:xfrm>
              <a:off x="5946503" y="836712"/>
              <a:ext cx="3195165" cy="4708905"/>
              <a:chOff x="5341494" y="15527"/>
              <a:chExt cx="3247737" cy="5639115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C3D16E39-EBEE-4531-B86A-9A4A2A3FEB12}"/>
                  </a:ext>
                </a:extLst>
              </p:cNvPr>
              <p:cNvGrpSpPr/>
              <p:nvPr/>
            </p:nvGrpSpPr>
            <p:grpSpPr>
              <a:xfrm>
                <a:off x="5341494" y="15527"/>
                <a:ext cx="3247737" cy="5639115"/>
                <a:chOff x="4859806" y="120242"/>
                <a:chExt cx="3854969" cy="5784668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9BBB1365-9367-425C-9014-954EF6306D2F}"/>
                    </a:ext>
                  </a:extLst>
                </p:cNvPr>
                <p:cNvGrpSpPr/>
                <p:nvPr/>
              </p:nvGrpSpPr>
              <p:grpSpPr>
                <a:xfrm>
                  <a:off x="4859806" y="120242"/>
                  <a:ext cx="3854969" cy="3659574"/>
                  <a:chOff x="-432342" y="343037"/>
                  <a:chExt cx="3854968" cy="3659574"/>
                </a:xfrm>
              </p:grpSpPr>
              <p:pic>
                <p:nvPicPr>
                  <p:cNvPr id="80" name="그래픽 79" descr="흐림">
                    <a:extLst>
                      <a:ext uri="{FF2B5EF4-FFF2-40B4-BE49-F238E27FC236}">
                        <a16:creationId xmlns:a16="http://schemas.microsoft.com/office/drawing/2014/main" id="{E94CF261-6506-4869-9BDA-05ADEF84AA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32342" y="343037"/>
                    <a:ext cx="3659574" cy="3659574"/>
                  </a:xfrm>
                  <a:prstGeom prst="rect">
                    <a:avLst/>
                  </a:prstGeom>
                </p:spPr>
              </p:pic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4D519108-693C-401D-9280-6E83149B1FE4}"/>
                      </a:ext>
                    </a:extLst>
                  </p:cNvPr>
                  <p:cNvSpPr txBox="1"/>
                  <p:nvPr/>
                </p:nvSpPr>
                <p:spPr>
                  <a:xfrm>
                    <a:off x="675611" y="1862035"/>
                    <a:ext cx="2747018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4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ARTIK</a:t>
                    </a:r>
                  </a:p>
                  <a:p>
                    <a:r>
                      <a:rPr lang="en-US" altLang="ko-KR" sz="24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Cloud</a:t>
                    </a:r>
                    <a:endParaRPr lang="ko-KR" altLang="en-US" sz="24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  <p:cxnSp>
              <p:nvCxnSpPr>
                <p:cNvPr id="57" name="연결선: 꺾임 56">
                  <a:extLst>
                    <a:ext uri="{FF2B5EF4-FFF2-40B4-BE49-F238E27FC236}">
                      <a16:creationId xmlns:a16="http://schemas.microsoft.com/office/drawing/2014/main" id="{93E889C3-36D8-4515-95D0-352139ADA9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6821110" y="3465765"/>
                  <a:ext cx="1630544" cy="425965"/>
                </a:xfrm>
                <a:prstGeom prst="bentConnector3">
                  <a:avLst>
                    <a:gd name="adj1" fmla="val 65772"/>
                  </a:avLst>
                </a:prstGeom>
                <a:ln w="57150">
                  <a:solidFill>
                    <a:srgbClr val="2E41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연결선: 꺾임 57">
                  <a:extLst>
                    <a:ext uri="{FF2B5EF4-FFF2-40B4-BE49-F238E27FC236}">
                      <a16:creationId xmlns:a16="http://schemas.microsoft.com/office/drawing/2014/main" id="{ADB3681A-7EFE-421D-9363-4D1FFDA69F5C}"/>
                    </a:ext>
                  </a:extLst>
                </p:cNvPr>
                <p:cNvCxnSpPr>
                  <a:cxnSpLocks/>
                  <a:endCxn id="69" idx="0"/>
                </p:cNvCxnSpPr>
                <p:nvPr/>
              </p:nvCxnSpPr>
              <p:spPr>
                <a:xfrm rot="5400000">
                  <a:off x="5856436" y="3213924"/>
                  <a:ext cx="1489853" cy="466643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rgbClr val="2E41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연결선: 꺾임 58">
                  <a:extLst>
                    <a:ext uri="{FF2B5EF4-FFF2-40B4-BE49-F238E27FC236}">
                      <a16:creationId xmlns:a16="http://schemas.microsoft.com/office/drawing/2014/main" id="{7339A1E5-597B-46DA-B530-6D6DE01234C8}"/>
                    </a:ext>
                  </a:extLst>
                </p:cNvPr>
                <p:cNvCxnSpPr>
                  <a:cxnSpLocks/>
                  <a:stCxn id="48" idx="2"/>
                  <a:endCxn id="62" idx="0"/>
                </p:cNvCxnSpPr>
                <p:nvPr/>
              </p:nvCxnSpPr>
              <p:spPr>
                <a:xfrm rot="5400000">
                  <a:off x="5121992" y="3137706"/>
                  <a:ext cx="1130797" cy="848239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rgbClr val="2E41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F49629CD-576B-4C01-942C-C1EC9171A3C1}"/>
                    </a:ext>
                  </a:extLst>
                </p:cNvPr>
                <p:cNvSpPr/>
                <p:nvPr/>
              </p:nvSpPr>
              <p:spPr>
                <a:xfrm>
                  <a:off x="5186126" y="4127224"/>
                  <a:ext cx="154286" cy="138878"/>
                </a:xfrm>
                <a:prstGeom prst="roundRect">
                  <a:avLst/>
                </a:prstGeom>
                <a:solidFill>
                  <a:srgbClr val="C1C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EDC20447-2830-4A0A-A754-EAA753FEA7CC}"/>
                    </a:ext>
                  </a:extLst>
                </p:cNvPr>
                <p:cNvSpPr/>
                <p:nvPr/>
              </p:nvSpPr>
              <p:spPr>
                <a:xfrm flipV="1">
                  <a:off x="5076988" y="4512102"/>
                  <a:ext cx="137348" cy="5616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D9789E27-03C1-4BE5-8F51-E0087FDC7868}"/>
                    </a:ext>
                  </a:extLst>
                </p:cNvPr>
                <p:cNvSpPr/>
                <p:nvPr/>
              </p:nvSpPr>
              <p:spPr>
                <a:xfrm>
                  <a:off x="7762784" y="4362635"/>
                  <a:ext cx="154286" cy="138878"/>
                </a:xfrm>
                <a:prstGeom prst="roundRect">
                  <a:avLst/>
                </a:prstGeom>
                <a:solidFill>
                  <a:srgbClr val="C1C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02F828EF-EC4D-4E35-886B-6EC82A1E77AD}"/>
                    </a:ext>
                  </a:extLst>
                </p:cNvPr>
                <p:cNvGrpSpPr/>
                <p:nvPr/>
              </p:nvGrpSpPr>
              <p:grpSpPr>
                <a:xfrm>
                  <a:off x="6923170" y="4460540"/>
                  <a:ext cx="1674665" cy="1444370"/>
                  <a:chOff x="5274335" y="1557771"/>
                  <a:chExt cx="3012898" cy="2780060"/>
                </a:xfrm>
              </p:grpSpPr>
              <p:sp>
                <p:nvSpPr>
                  <p:cNvPr id="70" name="사각형: 둥근 모서리 69">
                    <a:extLst>
                      <a:ext uri="{FF2B5EF4-FFF2-40B4-BE49-F238E27FC236}">
                        <a16:creationId xmlns:a16="http://schemas.microsoft.com/office/drawing/2014/main" id="{01ED3CD8-ABD7-43DE-8509-A56DB2332C7A}"/>
                      </a:ext>
                    </a:extLst>
                  </p:cNvPr>
                  <p:cNvSpPr/>
                  <p:nvPr/>
                </p:nvSpPr>
                <p:spPr>
                  <a:xfrm>
                    <a:off x="5274335" y="1557771"/>
                    <a:ext cx="3012898" cy="2208576"/>
                  </a:xfrm>
                  <a:prstGeom prst="roundRect">
                    <a:avLst/>
                  </a:prstGeom>
                  <a:solidFill>
                    <a:srgbClr val="2E41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7C6D761D-7743-4D80-AFE4-F53E21EA6FF9}"/>
                      </a:ext>
                    </a:extLst>
                  </p:cNvPr>
                  <p:cNvSpPr/>
                  <p:nvPr/>
                </p:nvSpPr>
                <p:spPr>
                  <a:xfrm>
                    <a:off x="5551387" y="1811706"/>
                    <a:ext cx="2447206" cy="1651201"/>
                  </a:xfrm>
                  <a:prstGeom prst="rect">
                    <a:avLst/>
                  </a:prstGeom>
                  <a:solidFill>
                    <a:srgbClr val="C1C8C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D769F99C-864E-4D37-9368-BC5C91A3C55D}"/>
                      </a:ext>
                    </a:extLst>
                  </p:cNvPr>
                  <p:cNvSpPr/>
                  <p:nvPr/>
                </p:nvSpPr>
                <p:spPr>
                  <a:xfrm>
                    <a:off x="6635607" y="3733955"/>
                    <a:ext cx="476026" cy="441667"/>
                  </a:xfrm>
                  <a:prstGeom prst="rect">
                    <a:avLst/>
                  </a:prstGeom>
                  <a:solidFill>
                    <a:srgbClr val="2E41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4C554907-CCC6-4AD5-BBEB-45BB77DBDA49}"/>
                      </a:ext>
                    </a:extLst>
                  </p:cNvPr>
                  <p:cNvSpPr/>
                  <p:nvPr/>
                </p:nvSpPr>
                <p:spPr>
                  <a:xfrm>
                    <a:off x="6226619" y="3998631"/>
                    <a:ext cx="1294003" cy="339200"/>
                  </a:xfrm>
                  <a:prstGeom prst="rect">
                    <a:avLst/>
                  </a:prstGeom>
                  <a:solidFill>
                    <a:srgbClr val="2E41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4BE2178F-C348-4972-95DF-746AA5297B40}"/>
                    </a:ext>
                  </a:extLst>
                </p:cNvPr>
                <p:cNvSpPr/>
                <p:nvPr/>
              </p:nvSpPr>
              <p:spPr>
                <a:xfrm>
                  <a:off x="6290897" y="4192172"/>
                  <a:ext cx="154286" cy="138878"/>
                </a:xfrm>
                <a:prstGeom prst="roundRect">
                  <a:avLst/>
                </a:prstGeom>
                <a:solidFill>
                  <a:srgbClr val="C1C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D1E42723-0F2D-4D3E-A912-F32F41BF902C}"/>
                  </a:ext>
                </a:extLst>
              </p:cNvPr>
              <p:cNvSpPr/>
              <p:nvPr/>
            </p:nvSpPr>
            <p:spPr>
              <a:xfrm>
                <a:off x="6925551" y="2684800"/>
                <a:ext cx="154286" cy="138878"/>
              </a:xfrm>
              <a:prstGeom prst="roundRect">
                <a:avLst/>
              </a:prstGeom>
              <a:solidFill>
                <a:srgbClr val="C1C8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8BAA4BBA-A40F-40CD-A6DD-3CF35C07706C}"/>
                  </a:ext>
                </a:extLst>
              </p:cNvPr>
              <p:cNvSpPr/>
              <p:nvPr/>
            </p:nvSpPr>
            <p:spPr>
              <a:xfrm>
                <a:off x="7432083" y="2686875"/>
                <a:ext cx="154286" cy="138878"/>
              </a:xfrm>
              <a:prstGeom prst="roundRect">
                <a:avLst/>
              </a:prstGeom>
              <a:solidFill>
                <a:srgbClr val="C1C8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F35C831C-83DE-4348-9720-D65C845EBDBA}"/>
                  </a:ext>
                </a:extLst>
              </p:cNvPr>
              <p:cNvSpPr/>
              <p:nvPr/>
            </p:nvSpPr>
            <p:spPr>
              <a:xfrm>
                <a:off x="6318885" y="2680464"/>
                <a:ext cx="154286" cy="138878"/>
              </a:xfrm>
              <a:prstGeom prst="roundRect">
                <a:avLst/>
              </a:prstGeom>
              <a:solidFill>
                <a:srgbClr val="C1C8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8EBB9DE-7C46-4D0B-AC94-B86DFB96DBA4}"/>
                </a:ext>
              </a:extLst>
            </p:cNvPr>
            <p:cNvSpPr/>
            <p:nvPr/>
          </p:nvSpPr>
          <p:spPr>
            <a:xfrm>
              <a:off x="6971882" y="4254309"/>
              <a:ext cx="466552" cy="647654"/>
            </a:xfrm>
            <a:prstGeom prst="rect">
              <a:avLst/>
            </a:prstGeom>
            <a:solidFill>
              <a:srgbClr val="2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2C69349-6236-4479-A583-F4746BB58D8A}"/>
                </a:ext>
              </a:extLst>
            </p:cNvPr>
            <p:cNvSpPr/>
            <p:nvPr/>
          </p:nvSpPr>
          <p:spPr>
            <a:xfrm>
              <a:off x="7028667" y="4321345"/>
              <a:ext cx="352981" cy="460236"/>
            </a:xfrm>
            <a:prstGeom prst="rect">
              <a:avLst/>
            </a:prstGeom>
            <a:solidFill>
              <a:srgbClr val="C1C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20F43E7-2BA4-4855-8544-67402F5E8E58}"/>
                </a:ext>
              </a:extLst>
            </p:cNvPr>
            <p:cNvSpPr/>
            <p:nvPr/>
          </p:nvSpPr>
          <p:spPr>
            <a:xfrm>
              <a:off x="8353256" y="4385396"/>
              <a:ext cx="71123" cy="85754"/>
            </a:xfrm>
            <a:prstGeom prst="ellipse">
              <a:avLst/>
            </a:prstGeom>
            <a:solidFill>
              <a:srgbClr val="C1C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C8F5FD-41C4-4BAD-AE45-F40D9A6C0BE3}"/>
                </a:ext>
              </a:extLst>
            </p:cNvPr>
            <p:cNvSpPr/>
            <p:nvPr/>
          </p:nvSpPr>
          <p:spPr>
            <a:xfrm flipH="1" flipV="1">
              <a:off x="7196592" y="4808254"/>
              <a:ext cx="37247" cy="67036"/>
            </a:xfrm>
            <a:prstGeom prst="ellipse">
              <a:avLst/>
            </a:prstGeom>
            <a:solidFill>
              <a:srgbClr val="C1C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FB817D0-5001-4C4D-83AE-7C5052D4342D}"/>
              </a:ext>
            </a:extLst>
          </p:cNvPr>
          <p:cNvSpPr txBox="1"/>
          <p:nvPr/>
        </p:nvSpPr>
        <p:spPr>
          <a:xfrm>
            <a:off x="7290248" y="4532992"/>
            <a:ext cx="1077558" cy="584775"/>
          </a:xfrm>
          <a:prstGeom prst="rect">
            <a:avLst/>
          </a:prstGeom>
          <a:solidFill>
            <a:srgbClr val="ABB9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Client  ARTIK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DBBC046-BC35-47AE-80AA-4E6C1D6C88F6}"/>
              </a:ext>
            </a:extLst>
          </p:cNvPr>
          <p:cNvGrpSpPr/>
          <p:nvPr/>
        </p:nvGrpSpPr>
        <p:grpSpPr>
          <a:xfrm>
            <a:off x="5484554" y="4202882"/>
            <a:ext cx="570163" cy="699081"/>
            <a:chOff x="6898428" y="1124744"/>
            <a:chExt cx="578414" cy="720080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B56301C-4089-43B4-9DBC-3350E812E7AE}"/>
                </a:ext>
              </a:extLst>
            </p:cNvPr>
            <p:cNvSpPr/>
            <p:nvPr/>
          </p:nvSpPr>
          <p:spPr>
            <a:xfrm>
              <a:off x="6898428" y="1124744"/>
              <a:ext cx="578414" cy="720080"/>
            </a:xfrm>
            <a:prstGeom prst="rect">
              <a:avLst/>
            </a:prstGeom>
            <a:solidFill>
              <a:srgbClr val="2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말풍선: 타원형 83">
              <a:extLst>
                <a:ext uri="{FF2B5EF4-FFF2-40B4-BE49-F238E27FC236}">
                  <a16:creationId xmlns:a16="http://schemas.microsoft.com/office/drawing/2014/main" id="{AF6CF056-2DA4-4645-9333-9B7318230975}"/>
                </a:ext>
              </a:extLst>
            </p:cNvPr>
            <p:cNvSpPr/>
            <p:nvPr/>
          </p:nvSpPr>
          <p:spPr>
            <a:xfrm>
              <a:off x="6974665" y="1245441"/>
              <a:ext cx="425939" cy="434072"/>
            </a:xfrm>
            <a:prstGeom prst="wedgeEllipseCallout">
              <a:avLst/>
            </a:prstGeom>
            <a:solidFill>
              <a:srgbClr val="E3E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431AE44-F52A-41A1-AA02-66C94FD68528}"/>
              </a:ext>
            </a:extLst>
          </p:cNvPr>
          <p:cNvSpPr txBox="1"/>
          <p:nvPr/>
        </p:nvSpPr>
        <p:spPr>
          <a:xfrm>
            <a:off x="107504" y="144509"/>
            <a:ext cx="6009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개발방법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아틱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활용 및 응용기술</a:t>
            </a:r>
          </a:p>
        </p:txBody>
      </p:sp>
    </p:spTree>
    <p:extLst>
      <p:ext uri="{BB962C8B-B14F-4D97-AF65-F5344CB8AC3E}">
        <p14:creationId xmlns:p14="http://schemas.microsoft.com/office/powerpoint/2010/main" val="931409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936ACA47-504E-47A5-B3FC-B0F1B6EF0819}"/>
              </a:ext>
            </a:extLst>
          </p:cNvPr>
          <p:cNvSpPr txBox="1"/>
          <p:nvPr/>
        </p:nvSpPr>
        <p:spPr>
          <a:xfrm>
            <a:off x="485633" y="2664447"/>
            <a:ext cx="50709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E4150"/>
              </a:buClr>
              <a:buFont typeface="Wingdings" panose="05000000000000000000" pitchFamily="2" charset="2"/>
              <a:buChar char="§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Clr>
                <a:srgbClr val="2E4150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응답자가 설문을 진행하는 동안 구글 트렌드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Clr>
                <a:srgbClr val="2E4150"/>
              </a:buClr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통한 설문의 긍정도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Clr>
                <a:srgbClr val="2E4150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트위터를 웹 크롤링하여 응답자의 긍정도 파악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Clr>
                <a:srgbClr val="2E4150"/>
              </a:buClr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367EAC-F3BE-45F3-9D82-BDEF7FE1ADEE}"/>
              </a:ext>
            </a:extLst>
          </p:cNvPr>
          <p:cNvSpPr txBox="1"/>
          <p:nvPr/>
        </p:nvSpPr>
        <p:spPr>
          <a:xfrm>
            <a:off x="563485" y="1950029"/>
            <a:ext cx="4493539" cy="646331"/>
          </a:xfrm>
          <a:prstGeom prst="rect">
            <a:avLst/>
          </a:prstGeom>
          <a:solidFill>
            <a:srgbClr val="2E415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관심도와 긍정도 분석</a:t>
            </a:r>
            <a:endParaRPr lang="en-US" altLang="ko-KR" sz="3600" b="1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2A775485-2CB1-44C6-8CF8-61A3F7656F80}"/>
              </a:ext>
            </a:extLst>
          </p:cNvPr>
          <p:cNvGrpSpPr/>
          <p:nvPr/>
        </p:nvGrpSpPr>
        <p:grpSpPr>
          <a:xfrm>
            <a:off x="5432814" y="836712"/>
            <a:ext cx="3195165" cy="4708905"/>
            <a:chOff x="5946503" y="836712"/>
            <a:chExt cx="3195165" cy="4708905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A898A361-3094-488A-85C5-2D5810A4BA2A}"/>
                </a:ext>
              </a:extLst>
            </p:cNvPr>
            <p:cNvGrpSpPr/>
            <p:nvPr/>
          </p:nvGrpSpPr>
          <p:grpSpPr>
            <a:xfrm>
              <a:off x="5946503" y="836712"/>
              <a:ext cx="3195165" cy="4708905"/>
              <a:chOff x="5341494" y="15527"/>
              <a:chExt cx="3247737" cy="5639115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65F31508-A982-4E9E-A11B-9D9919CCF34E}"/>
                  </a:ext>
                </a:extLst>
              </p:cNvPr>
              <p:cNvGrpSpPr/>
              <p:nvPr/>
            </p:nvGrpSpPr>
            <p:grpSpPr>
              <a:xfrm>
                <a:off x="5341494" y="15527"/>
                <a:ext cx="3247737" cy="5639115"/>
                <a:chOff x="4859806" y="120242"/>
                <a:chExt cx="3854969" cy="5784668"/>
              </a:xfrm>
            </p:grpSpPr>
            <p:grpSp>
              <p:nvGrpSpPr>
                <p:cNvPr id="108" name="그룹 107">
                  <a:extLst>
                    <a:ext uri="{FF2B5EF4-FFF2-40B4-BE49-F238E27FC236}">
                      <a16:creationId xmlns:a16="http://schemas.microsoft.com/office/drawing/2014/main" id="{6955B62C-E764-41D2-8D5A-7B0C0DEF530A}"/>
                    </a:ext>
                  </a:extLst>
                </p:cNvPr>
                <p:cNvGrpSpPr/>
                <p:nvPr/>
              </p:nvGrpSpPr>
              <p:grpSpPr>
                <a:xfrm>
                  <a:off x="4859806" y="120242"/>
                  <a:ext cx="3854969" cy="3659574"/>
                  <a:chOff x="-432342" y="343037"/>
                  <a:chExt cx="3854968" cy="3659574"/>
                </a:xfrm>
              </p:grpSpPr>
              <p:pic>
                <p:nvPicPr>
                  <p:cNvPr id="121" name="그래픽 120" descr="흐림">
                    <a:extLst>
                      <a:ext uri="{FF2B5EF4-FFF2-40B4-BE49-F238E27FC236}">
                        <a16:creationId xmlns:a16="http://schemas.microsoft.com/office/drawing/2014/main" id="{31B68B01-FB82-481E-9213-1B7F5AFDFF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32342" y="343037"/>
                    <a:ext cx="3659574" cy="3659574"/>
                  </a:xfrm>
                  <a:prstGeom prst="rect">
                    <a:avLst/>
                  </a:prstGeom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97998B9A-4A1D-4BDF-9237-1F7DF0341789}"/>
                      </a:ext>
                    </a:extLst>
                  </p:cNvPr>
                  <p:cNvSpPr txBox="1"/>
                  <p:nvPr/>
                </p:nvSpPr>
                <p:spPr>
                  <a:xfrm>
                    <a:off x="675611" y="1862035"/>
                    <a:ext cx="2747018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4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ARTIK</a:t>
                    </a:r>
                  </a:p>
                  <a:p>
                    <a:r>
                      <a:rPr lang="en-US" altLang="ko-KR" sz="24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Cloud</a:t>
                    </a:r>
                    <a:endParaRPr lang="ko-KR" altLang="en-US" sz="24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  <p:cxnSp>
              <p:nvCxnSpPr>
                <p:cNvPr id="109" name="연결선: 꺾임 108">
                  <a:extLst>
                    <a:ext uri="{FF2B5EF4-FFF2-40B4-BE49-F238E27FC236}">
                      <a16:creationId xmlns:a16="http://schemas.microsoft.com/office/drawing/2014/main" id="{4BF4795B-6EA9-4BA6-94F7-8820AC50FD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6821110" y="3465765"/>
                  <a:ext cx="1630544" cy="425965"/>
                </a:xfrm>
                <a:prstGeom prst="bentConnector3">
                  <a:avLst>
                    <a:gd name="adj1" fmla="val 65772"/>
                  </a:avLst>
                </a:prstGeom>
                <a:ln w="57150">
                  <a:solidFill>
                    <a:srgbClr val="2E41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연결선: 꺾임 109">
                  <a:extLst>
                    <a:ext uri="{FF2B5EF4-FFF2-40B4-BE49-F238E27FC236}">
                      <a16:creationId xmlns:a16="http://schemas.microsoft.com/office/drawing/2014/main" id="{FF8762D9-1E0E-4368-A040-CCD035808876}"/>
                    </a:ext>
                  </a:extLst>
                </p:cNvPr>
                <p:cNvCxnSpPr>
                  <a:cxnSpLocks/>
                  <a:endCxn id="116" idx="0"/>
                </p:cNvCxnSpPr>
                <p:nvPr/>
              </p:nvCxnSpPr>
              <p:spPr>
                <a:xfrm rot="5400000">
                  <a:off x="5856436" y="3213924"/>
                  <a:ext cx="1489853" cy="466643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rgbClr val="2E41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연결선: 꺾임 110">
                  <a:extLst>
                    <a:ext uri="{FF2B5EF4-FFF2-40B4-BE49-F238E27FC236}">
                      <a16:creationId xmlns:a16="http://schemas.microsoft.com/office/drawing/2014/main" id="{6D1B3FB2-25A2-4EB4-BB9A-7C8B0721EF28}"/>
                    </a:ext>
                  </a:extLst>
                </p:cNvPr>
                <p:cNvCxnSpPr>
                  <a:cxnSpLocks/>
                  <a:stCxn id="107" idx="2"/>
                  <a:endCxn id="112" idx="0"/>
                </p:cNvCxnSpPr>
                <p:nvPr/>
              </p:nvCxnSpPr>
              <p:spPr>
                <a:xfrm rot="5400000">
                  <a:off x="5121992" y="3137706"/>
                  <a:ext cx="1130797" cy="848239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rgbClr val="2E41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사각형: 둥근 모서리 111">
                  <a:extLst>
                    <a:ext uri="{FF2B5EF4-FFF2-40B4-BE49-F238E27FC236}">
                      <a16:creationId xmlns:a16="http://schemas.microsoft.com/office/drawing/2014/main" id="{0AA23D5F-5263-4404-960C-E28BA991FC02}"/>
                    </a:ext>
                  </a:extLst>
                </p:cNvPr>
                <p:cNvSpPr/>
                <p:nvPr/>
              </p:nvSpPr>
              <p:spPr>
                <a:xfrm>
                  <a:off x="5186126" y="4127224"/>
                  <a:ext cx="154286" cy="138878"/>
                </a:xfrm>
                <a:prstGeom prst="roundRect">
                  <a:avLst/>
                </a:prstGeom>
                <a:solidFill>
                  <a:srgbClr val="C1C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0FD9886-C40E-4349-8743-4F654C5E0F20}"/>
                    </a:ext>
                  </a:extLst>
                </p:cNvPr>
                <p:cNvSpPr/>
                <p:nvPr/>
              </p:nvSpPr>
              <p:spPr>
                <a:xfrm flipV="1">
                  <a:off x="5076988" y="4512102"/>
                  <a:ext cx="137348" cy="5616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82AF24FC-2E3E-423C-A5FB-A10CCFBD8513}"/>
                    </a:ext>
                  </a:extLst>
                </p:cNvPr>
                <p:cNvSpPr/>
                <p:nvPr/>
              </p:nvSpPr>
              <p:spPr>
                <a:xfrm>
                  <a:off x="7762784" y="4362635"/>
                  <a:ext cx="154286" cy="138878"/>
                </a:xfrm>
                <a:prstGeom prst="roundRect">
                  <a:avLst/>
                </a:prstGeom>
                <a:solidFill>
                  <a:srgbClr val="C1C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567E7101-1ED4-4DBA-B11E-6C829D4718C0}"/>
                    </a:ext>
                  </a:extLst>
                </p:cNvPr>
                <p:cNvGrpSpPr/>
                <p:nvPr/>
              </p:nvGrpSpPr>
              <p:grpSpPr>
                <a:xfrm>
                  <a:off x="6923170" y="4460540"/>
                  <a:ext cx="1674665" cy="1444370"/>
                  <a:chOff x="5274335" y="1557771"/>
                  <a:chExt cx="3012898" cy="2780060"/>
                </a:xfrm>
              </p:grpSpPr>
              <p:sp>
                <p:nvSpPr>
                  <p:cNvPr id="117" name="사각형: 둥근 모서리 116">
                    <a:extLst>
                      <a:ext uri="{FF2B5EF4-FFF2-40B4-BE49-F238E27FC236}">
                        <a16:creationId xmlns:a16="http://schemas.microsoft.com/office/drawing/2014/main" id="{21303142-DEBA-48B0-BFC4-6AFA8B8D457E}"/>
                      </a:ext>
                    </a:extLst>
                  </p:cNvPr>
                  <p:cNvSpPr/>
                  <p:nvPr/>
                </p:nvSpPr>
                <p:spPr>
                  <a:xfrm>
                    <a:off x="5274335" y="1557771"/>
                    <a:ext cx="3012898" cy="2208576"/>
                  </a:xfrm>
                  <a:prstGeom prst="roundRect">
                    <a:avLst/>
                  </a:prstGeom>
                  <a:solidFill>
                    <a:srgbClr val="2E41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8" name="직사각형 117">
                    <a:extLst>
                      <a:ext uri="{FF2B5EF4-FFF2-40B4-BE49-F238E27FC236}">
                        <a16:creationId xmlns:a16="http://schemas.microsoft.com/office/drawing/2014/main" id="{4CE24FCD-7BB4-497D-A886-E68C41593F4F}"/>
                      </a:ext>
                    </a:extLst>
                  </p:cNvPr>
                  <p:cNvSpPr/>
                  <p:nvPr/>
                </p:nvSpPr>
                <p:spPr>
                  <a:xfrm>
                    <a:off x="5551387" y="1811706"/>
                    <a:ext cx="2447206" cy="1651201"/>
                  </a:xfrm>
                  <a:prstGeom prst="rect">
                    <a:avLst/>
                  </a:prstGeom>
                  <a:solidFill>
                    <a:srgbClr val="C1C8C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9" name="직사각형 118">
                    <a:extLst>
                      <a:ext uri="{FF2B5EF4-FFF2-40B4-BE49-F238E27FC236}">
                        <a16:creationId xmlns:a16="http://schemas.microsoft.com/office/drawing/2014/main" id="{25CEC870-3029-4EA8-923D-DA6C7F33A22F}"/>
                      </a:ext>
                    </a:extLst>
                  </p:cNvPr>
                  <p:cNvSpPr/>
                  <p:nvPr/>
                </p:nvSpPr>
                <p:spPr>
                  <a:xfrm>
                    <a:off x="6635607" y="3733955"/>
                    <a:ext cx="476026" cy="441667"/>
                  </a:xfrm>
                  <a:prstGeom prst="rect">
                    <a:avLst/>
                  </a:prstGeom>
                  <a:solidFill>
                    <a:srgbClr val="2E41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0" name="직사각형 119">
                    <a:extLst>
                      <a:ext uri="{FF2B5EF4-FFF2-40B4-BE49-F238E27FC236}">
                        <a16:creationId xmlns:a16="http://schemas.microsoft.com/office/drawing/2014/main" id="{13053284-938F-485C-8C95-B477A387FA8C}"/>
                      </a:ext>
                    </a:extLst>
                  </p:cNvPr>
                  <p:cNvSpPr/>
                  <p:nvPr/>
                </p:nvSpPr>
                <p:spPr>
                  <a:xfrm>
                    <a:off x="6226619" y="3998631"/>
                    <a:ext cx="1294003" cy="339200"/>
                  </a:xfrm>
                  <a:prstGeom prst="rect">
                    <a:avLst/>
                  </a:prstGeom>
                  <a:solidFill>
                    <a:srgbClr val="2E41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16" name="사각형: 둥근 모서리 115">
                  <a:extLst>
                    <a:ext uri="{FF2B5EF4-FFF2-40B4-BE49-F238E27FC236}">
                      <a16:creationId xmlns:a16="http://schemas.microsoft.com/office/drawing/2014/main" id="{1BD51E28-8931-487F-B685-A261B39CB889}"/>
                    </a:ext>
                  </a:extLst>
                </p:cNvPr>
                <p:cNvSpPr/>
                <p:nvPr/>
              </p:nvSpPr>
              <p:spPr>
                <a:xfrm>
                  <a:off x="6290897" y="4192172"/>
                  <a:ext cx="154286" cy="138878"/>
                </a:xfrm>
                <a:prstGeom prst="roundRect">
                  <a:avLst/>
                </a:prstGeom>
                <a:solidFill>
                  <a:srgbClr val="C1C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05" name="사각형: 둥근 모서리 104">
                <a:extLst>
                  <a:ext uri="{FF2B5EF4-FFF2-40B4-BE49-F238E27FC236}">
                    <a16:creationId xmlns:a16="http://schemas.microsoft.com/office/drawing/2014/main" id="{E87CDD83-4396-42BC-BD13-BB773E5EBD12}"/>
                  </a:ext>
                </a:extLst>
              </p:cNvPr>
              <p:cNvSpPr/>
              <p:nvPr/>
            </p:nvSpPr>
            <p:spPr>
              <a:xfrm>
                <a:off x="6925551" y="2684800"/>
                <a:ext cx="154286" cy="138878"/>
              </a:xfrm>
              <a:prstGeom prst="roundRect">
                <a:avLst/>
              </a:prstGeom>
              <a:solidFill>
                <a:srgbClr val="C1C8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AC4BB424-3FC8-4C6C-8D96-DAFDC4B7B724}"/>
                  </a:ext>
                </a:extLst>
              </p:cNvPr>
              <p:cNvSpPr/>
              <p:nvPr/>
            </p:nvSpPr>
            <p:spPr>
              <a:xfrm>
                <a:off x="7432083" y="2686875"/>
                <a:ext cx="154286" cy="138878"/>
              </a:xfrm>
              <a:prstGeom prst="roundRect">
                <a:avLst/>
              </a:prstGeom>
              <a:solidFill>
                <a:srgbClr val="C1C8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사각형: 둥근 모서리 106">
                <a:extLst>
                  <a:ext uri="{FF2B5EF4-FFF2-40B4-BE49-F238E27FC236}">
                    <a16:creationId xmlns:a16="http://schemas.microsoft.com/office/drawing/2014/main" id="{0AC35511-C0F4-457F-9E08-28460A21799B}"/>
                  </a:ext>
                </a:extLst>
              </p:cNvPr>
              <p:cNvSpPr/>
              <p:nvPr/>
            </p:nvSpPr>
            <p:spPr>
              <a:xfrm>
                <a:off x="6318885" y="2680464"/>
                <a:ext cx="154286" cy="138878"/>
              </a:xfrm>
              <a:prstGeom prst="roundRect">
                <a:avLst/>
              </a:prstGeom>
              <a:solidFill>
                <a:srgbClr val="C1C8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98AB1652-0868-4232-A494-4B5528C641AD}"/>
                </a:ext>
              </a:extLst>
            </p:cNvPr>
            <p:cNvSpPr/>
            <p:nvPr/>
          </p:nvSpPr>
          <p:spPr>
            <a:xfrm>
              <a:off x="6971882" y="4254309"/>
              <a:ext cx="466552" cy="647654"/>
            </a:xfrm>
            <a:prstGeom prst="rect">
              <a:avLst/>
            </a:prstGeom>
            <a:solidFill>
              <a:srgbClr val="2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DAE0B246-028D-4717-8ADC-0B252615DCA9}"/>
                </a:ext>
              </a:extLst>
            </p:cNvPr>
            <p:cNvSpPr/>
            <p:nvPr/>
          </p:nvSpPr>
          <p:spPr>
            <a:xfrm>
              <a:off x="7028667" y="4321345"/>
              <a:ext cx="352981" cy="460236"/>
            </a:xfrm>
            <a:prstGeom prst="rect">
              <a:avLst/>
            </a:prstGeom>
            <a:solidFill>
              <a:srgbClr val="C1C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8113E5EB-66A9-4F64-846E-31FA3E2C8C62}"/>
                </a:ext>
              </a:extLst>
            </p:cNvPr>
            <p:cNvSpPr/>
            <p:nvPr/>
          </p:nvSpPr>
          <p:spPr>
            <a:xfrm>
              <a:off x="8353256" y="4385396"/>
              <a:ext cx="71123" cy="85754"/>
            </a:xfrm>
            <a:prstGeom prst="ellipse">
              <a:avLst/>
            </a:prstGeom>
            <a:solidFill>
              <a:srgbClr val="C1C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9FB1DCE1-40D4-4720-B974-F99C4239A99A}"/>
                </a:ext>
              </a:extLst>
            </p:cNvPr>
            <p:cNvSpPr/>
            <p:nvPr/>
          </p:nvSpPr>
          <p:spPr>
            <a:xfrm flipH="1" flipV="1">
              <a:off x="7196592" y="4808254"/>
              <a:ext cx="37247" cy="67036"/>
            </a:xfrm>
            <a:prstGeom prst="ellipse">
              <a:avLst/>
            </a:prstGeom>
            <a:solidFill>
              <a:srgbClr val="C1C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9606446E-139D-4DA4-BB6F-1171F497F6E7}"/>
              </a:ext>
            </a:extLst>
          </p:cNvPr>
          <p:cNvGrpSpPr/>
          <p:nvPr/>
        </p:nvGrpSpPr>
        <p:grpSpPr>
          <a:xfrm>
            <a:off x="5484554" y="4202882"/>
            <a:ext cx="570163" cy="699081"/>
            <a:chOff x="6898428" y="1124744"/>
            <a:chExt cx="578414" cy="720080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55E462A-603A-4A67-B3F8-7711BBB1754E}"/>
                </a:ext>
              </a:extLst>
            </p:cNvPr>
            <p:cNvSpPr/>
            <p:nvPr/>
          </p:nvSpPr>
          <p:spPr>
            <a:xfrm>
              <a:off x="6898428" y="1124744"/>
              <a:ext cx="578414" cy="720080"/>
            </a:xfrm>
            <a:prstGeom prst="rect">
              <a:avLst/>
            </a:prstGeom>
            <a:solidFill>
              <a:srgbClr val="2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말풍선: 타원형 124">
              <a:extLst>
                <a:ext uri="{FF2B5EF4-FFF2-40B4-BE49-F238E27FC236}">
                  <a16:creationId xmlns:a16="http://schemas.microsoft.com/office/drawing/2014/main" id="{13FC2229-3FCC-4992-9711-E7F346D64F14}"/>
                </a:ext>
              </a:extLst>
            </p:cNvPr>
            <p:cNvSpPr/>
            <p:nvPr/>
          </p:nvSpPr>
          <p:spPr>
            <a:xfrm>
              <a:off x="6974665" y="1245441"/>
              <a:ext cx="425939" cy="434072"/>
            </a:xfrm>
            <a:prstGeom prst="wedgeEllipseCallout">
              <a:avLst/>
            </a:prstGeom>
            <a:solidFill>
              <a:srgbClr val="E3E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B29A998A-9ABA-431A-A885-188B54F1F187}"/>
              </a:ext>
            </a:extLst>
          </p:cNvPr>
          <p:cNvSpPr txBox="1"/>
          <p:nvPr/>
        </p:nvSpPr>
        <p:spPr>
          <a:xfrm>
            <a:off x="7290248" y="4532992"/>
            <a:ext cx="1077558" cy="584775"/>
          </a:xfrm>
          <a:prstGeom prst="rect">
            <a:avLst/>
          </a:prstGeom>
          <a:solidFill>
            <a:srgbClr val="ABB9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Client  ARTIK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1F3B47-FF03-4B28-873D-277CBB6AA8CF}"/>
              </a:ext>
            </a:extLst>
          </p:cNvPr>
          <p:cNvSpPr txBox="1"/>
          <p:nvPr/>
        </p:nvSpPr>
        <p:spPr>
          <a:xfrm>
            <a:off x="107504" y="144509"/>
            <a:ext cx="6009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개발방법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아틱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활용 및 응용기술</a:t>
            </a:r>
          </a:p>
        </p:txBody>
      </p:sp>
    </p:spTree>
    <p:extLst>
      <p:ext uri="{BB962C8B-B14F-4D97-AF65-F5344CB8AC3E}">
        <p14:creationId xmlns:p14="http://schemas.microsoft.com/office/powerpoint/2010/main" val="2020848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00CEA54D-7CEE-4FA6-8354-5525AD1E68FC}"/>
              </a:ext>
            </a:extLst>
          </p:cNvPr>
          <p:cNvGrpSpPr/>
          <p:nvPr/>
        </p:nvGrpSpPr>
        <p:grpSpPr>
          <a:xfrm>
            <a:off x="5556110" y="836712"/>
            <a:ext cx="3365877" cy="4925693"/>
            <a:chOff x="5167973" y="15527"/>
            <a:chExt cx="3421258" cy="5898727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D62C49E-447F-4D71-84D8-93708DA8458C}"/>
                </a:ext>
              </a:extLst>
            </p:cNvPr>
            <p:cNvGrpSpPr/>
            <p:nvPr/>
          </p:nvGrpSpPr>
          <p:grpSpPr>
            <a:xfrm>
              <a:off x="5167973" y="15527"/>
              <a:ext cx="3421258" cy="5898727"/>
              <a:chOff x="4653842" y="120242"/>
              <a:chExt cx="4060933" cy="6050981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F892B2AA-70AE-49E5-90ED-622EF9E5FCDA}"/>
                  </a:ext>
                </a:extLst>
              </p:cNvPr>
              <p:cNvGrpSpPr/>
              <p:nvPr/>
            </p:nvGrpSpPr>
            <p:grpSpPr>
              <a:xfrm>
                <a:off x="4859806" y="120242"/>
                <a:ext cx="3854969" cy="3659574"/>
                <a:chOff x="-432342" y="343037"/>
                <a:chExt cx="3854968" cy="3659574"/>
              </a:xfrm>
            </p:grpSpPr>
            <p:pic>
              <p:nvPicPr>
                <p:cNvPr id="82" name="그래픽 81" descr="흐림">
                  <a:extLst>
                    <a:ext uri="{FF2B5EF4-FFF2-40B4-BE49-F238E27FC236}">
                      <a16:creationId xmlns:a16="http://schemas.microsoft.com/office/drawing/2014/main" id="{F81E8A4A-20A1-4651-A24C-44528A59F6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32342" y="343037"/>
                  <a:ext cx="3659574" cy="3659574"/>
                </a:xfrm>
                <a:prstGeom prst="rect">
                  <a:avLst/>
                </a:prstGeom>
              </p:spPr>
            </p:pic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6AFF742-245C-44C2-B0DF-4E572F901D6E}"/>
                    </a:ext>
                  </a:extLst>
                </p:cNvPr>
                <p:cNvSpPr txBox="1"/>
                <p:nvPr/>
              </p:nvSpPr>
              <p:spPr>
                <a:xfrm>
                  <a:off x="675611" y="1862035"/>
                  <a:ext cx="274701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ARTIK</a:t>
                  </a:r>
                </a:p>
                <a:p>
                  <a:r>
                    <a:rPr lang="en-US" altLang="ko-KR" sz="24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Cloud</a:t>
                  </a:r>
                  <a:endParaRPr lang="ko-KR" altLang="en-US" sz="24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B885FBA3-C11E-4C16-8DC3-DD1EEAF4F9D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821110" y="3465765"/>
                <a:ext cx="1630544" cy="425965"/>
              </a:xfrm>
              <a:prstGeom prst="bentConnector3">
                <a:avLst>
                  <a:gd name="adj1" fmla="val 65772"/>
                </a:avLst>
              </a:prstGeom>
              <a:ln w="57150">
                <a:solidFill>
                  <a:srgbClr val="2E41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7E30CB88-320A-431D-A0F4-CC288B2B22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028331" y="3158042"/>
                <a:ext cx="1262074" cy="350630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rgbClr val="2E41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연결선: 꺾임 55">
                <a:extLst>
                  <a:ext uri="{FF2B5EF4-FFF2-40B4-BE49-F238E27FC236}">
                    <a16:creationId xmlns:a16="http://schemas.microsoft.com/office/drawing/2014/main" id="{0D4D04A9-3E7E-43ED-9BE4-971A021BB6D9}"/>
                  </a:ext>
                </a:extLst>
              </p:cNvPr>
              <p:cNvCxnSpPr>
                <a:cxnSpLocks/>
                <a:endCxn id="57" idx="0"/>
              </p:cNvCxnSpPr>
              <p:nvPr/>
            </p:nvCxnSpPr>
            <p:spPr>
              <a:xfrm rot="5400000">
                <a:off x="5011315" y="3033270"/>
                <a:ext cx="1265980" cy="900574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rgbClr val="2E41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07B7FA7B-2DA7-4F71-ABF9-149134F3D966}"/>
                  </a:ext>
                </a:extLst>
              </p:cNvPr>
              <p:cNvSpPr/>
              <p:nvPr/>
            </p:nvSpPr>
            <p:spPr>
              <a:xfrm>
                <a:off x="5116873" y="4116546"/>
                <a:ext cx="154286" cy="138878"/>
              </a:xfrm>
              <a:prstGeom prst="roundRect">
                <a:avLst/>
              </a:prstGeom>
              <a:solidFill>
                <a:srgbClr val="C1C8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7FABFDB-D0CF-4A72-A476-CAE8750A5810}"/>
                  </a:ext>
                </a:extLst>
              </p:cNvPr>
              <p:cNvGrpSpPr/>
              <p:nvPr/>
            </p:nvGrpSpPr>
            <p:grpSpPr>
              <a:xfrm>
                <a:off x="4653842" y="4244813"/>
                <a:ext cx="1025743" cy="937386"/>
                <a:chOff x="5285118" y="4374715"/>
                <a:chExt cx="773349" cy="731316"/>
              </a:xfrm>
            </p:grpSpPr>
            <p:sp>
              <p:nvSpPr>
                <p:cNvPr id="76" name="이등변 삼각형 75">
                  <a:extLst>
                    <a:ext uri="{FF2B5EF4-FFF2-40B4-BE49-F238E27FC236}">
                      <a16:creationId xmlns:a16="http://schemas.microsoft.com/office/drawing/2014/main" id="{1812440C-01A8-45E5-AB5A-8356BEFC469D}"/>
                    </a:ext>
                  </a:extLst>
                </p:cNvPr>
                <p:cNvSpPr/>
                <p:nvPr/>
              </p:nvSpPr>
              <p:spPr>
                <a:xfrm>
                  <a:off x="5285118" y="4855377"/>
                  <a:ext cx="773349" cy="216547"/>
                </a:xfrm>
                <a:prstGeom prst="triangle">
                  <a:avLst/>
                </a:prstGeom>
                <a:solidFill>
                  <a:srgbClr val="2E41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0CCC9BA3-1882-4D46-9ECB-8F8B4EBB59E1}"/>
                    </a:ext>
                  </a:extLst>
                </p:cNvPr>
                <p:cNvSpPr/>
                <p:nvPr/>
              </p:nvSpPr>
              <p:spPr>
                <a:xfrm>
                  <a:off x="5386118" y="4374715"/>
                  <a:ext cx="557550" cy="553079"/>
                </a:xfrm>
                <a:prstGeom prst="ellipse">
                  <a:avLst/>
                </a:prstGeom>
                <a:solidFill>
                  <a:srgbClr val="2E41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671EACB9-F5FD-42A9-B82E-70BFBA9B1980}"/>
                    </a:ext>
                  </a:extLst>
                </p:cNvPr>
                <p:cNvSpPr/>
                <p:nvPr/>
              </p:nvSpPr>
              <p:spPr>
                <a:xfrm>
                  <a:off x="5455394" y="4441994"/>
                  <a:ext cx="412176" cy="413382"/>
                </a:xfrm>
                <a:prstGeom prst="ellipse">
                  <a:avLst/>
                </a:prstGeom>
                <a:solidFill>
                  <a:srgbClr val="C1C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70D7799A-CBB6-4D4A-B55D-90D22F89C0F7}"/>
                    </a:ext>
                  </a:extLst>
                </p:cNvPr>
                <p:cNvSpPr/>
                <p:nvPr/>
              </p:nvSpPr>
              <p:spPr>
                <a:xfrm>
                  <a:off x="5520192" y="4504300"/>
                  <a:ext cx="282577" cy="304069"/>
                </a:xfrm>
                <a:prstGeom prst="ellipse">
                  <a:avLst/>
                </a:prstGeom>
                <a:solidFill>
                  <a:srgbClr val="2E41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81D95983-ED5F-4825-BDBB-021C4738E83D}"/>
                    </a:ext>
                  </a:extLst>
                </p:cNvPr>
                <p:cNvSpPr/>
                <p:nvPr/>
              </p:nvSpPr>
              <p:spPr>
                <a:xfrm flipV="1">
                  <a:off x="5604143" y="4583247"/>
                  <a:ext cx="103552" cy="4381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1" name="순서도: 수행의 시작/종료 80">
                  <a:extLst>
                    <a:ext uri="{FF2B5EF4-FFF2-40B4-BE49-F238E27FC236}">
                      <a16:creationId xmlns:a16="http://schemas.microsoft.com/office/drawing/2014/main" id="{2F64B6A5-926E-413E-A365-3B5BFDA76059}"/>
                    </a:ext>
                  </a:extLst>
                </p:cNvPr>
                <p:cNvSpPr/>
                <p:nvPr/>
              </p:nvSpPr>
              <p:spPr>
                <a:xfrm>
                  <a:off x="5285118" y="4979593"/>
                  <a:ext cx="773349" cy="126438"/>
                </a:xfrm>
                <a:prstGeom prst="flowChartTerminator">
                  <a:avLst/>
                </a:prstGeom>
                <a:solidFill>
                  <a:srgbClr val="2E41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71BA5D3C-3268-4749-B5A5-111FF577F5F6}"/>
                  </a:ext>
                </a:extLst>
              </p:cNvPr>
              <p:cNvSpPr/>
              <p:nvPr/>
            </p:nvSpPr>
            <p:spPr>
              <a:xfrm>
                <a:off x="7762784" y="4362635"/>
                <a:ext cx="154286" cy="138878"/>
              </a:xfrm>
              <a:prstGeom prst="roundRect">
                <a:avLst/>
              </a:prstGeom>
              <a:solidFill>
                <a:srgbClr val="C1C8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30AD0F2-B9B4-4138-B4DF-6743042C9A42}"/>
                  </a:ext>
                </a:extLst>
              </p:cNvPr>
              <p:cNvGrpSpPr/>
              <p:nvPr/>
            </p:nvGrpSpPr>
            <p:grpSpPr>
              <a:xfrm>
                <a:off x="7333276" y="4496955"/>
                <a:ext cx="1013302" cy="809549"/>
                <a:chOff x="6012160" y="1627860"/>
                <a:chExt cx="1823037" cy="1558184"/>
              </a:xfrm>
            </p:grpSpPr>
            <p:sp>
              <p:nvSpPr>
                <p:cNvPr id="71" name="사각형: 둥근 모서리 70">
                  <a:extLst>
                    <a:ext uri="{FF2B5EF4-FFF2-40B4-BE49-F238E27FC236}">
                      <a16:creationId xmlns:a16="http://schemas.microsoft.com/office/drawing/2014/main" id="{3C9F447A-8737-44CE-9823-6578CB3F8DA2}"/>
                    </a:ext>
                  </a:extLst>
                </p:cNvPr>
                <p:cNvSpPr/>
                <p:nvPr/>
              </p:nvSpPr>
              <p:spPr>
                <a:xfrm>
                  <a:off x="6012160" y="1627860"/>
                  <a:ext cx="1823037" cy="1225076"/>
                </a:xfrm>
                <a:prstGeom prst="roundRect">
                  <a:avLst/>
                </a:prstGeom>
                <a:solidFill>
                  <a:srgbClr val="2E41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526D9958-0CDC-4FAA-BAC2-7539EDFE306F}"/>
                    </a:ext>
                  </a:extLst>
                </p:cNvPr>
                <p:cNvSpPr/>
                <p:nvPr/>
              </p:nvSpPr>
              <p:spPr>
                <a:xfrm>
                  <a:off x="6156177" y="1772817"/>
                  <a:ext cx="1480750" cy="915907"/>
                </a:xfrm>
                <a:prstGeom prst="rect">
                  <a:avLst/>
                </a:prstGeom>
                <a:solidFill>
                  <a:srgbClr val="C1C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75885217-6F43-4881-8523-2D5F94B1F702}"/>
                    </a:ext>
                  </a:extLst>
                </p:cNvPr>
                <p:cNvSpPr/>
                <p:nvPr/>
              </p:nvSpPr>
              <p:spPr>
                <a:xfrm>
                  <a:off x="6799278" y="2795793"/>
                  <a:ext cx="288032" cy="244987"/>
                </a:xfrm>
                <a:prstGeom prst="rect">
                  <a:avLst/>
                </a:prstGeom>
                <a:solidFill>
                  <a:srgbClr val="2E41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C31D615-286C-48C6-9CEF-738372DFC565}"/>
                    </a:ext>
                  </a:extLst>
                </p:cNvPr>
                <p:cNvSpPr/>
                <p:nvPr/>
              </p:nvSpPr>
              <p:spPr>
                <a:xfrm>
                  <a:off x="6551808" y="2997893"/>
                  <a:ext cx="782971" cy="188151"/>
                </a:xfrm>
                <a:prstGeom prst="rect">
                  <a:avLst/>
                </a:prstGeom>
                <a:solidFill>
                  <a:srgbClr val="2E41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8DE2616C-1819-49DA-B7AD-8831EF794E76}"/>
                    </a:ext>
                  </a:extLst>
                </p:cNvPr>
                <p:cNvSpPr/>
                <p:nvPr/>
              </p:nvSpPr>
              <p:spPr>
                <a:xfrm>
                  <a:off x="6912260" y="1675294"/>
                  <a:ext cx="58447" cy="45719"/>
                </a:xfrm>
                <a:prstGeom prst="ellipse">
                  <a:avLst/>
                </a:prstGeom>
                <a:solidFill>
                  <a:srgbClr val="C1C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18F7DF0-5340-4431-B341-B25ADB65A324}"/>
                  </a:ext>
                </a:extLst>
              </p:cNvPr>
              <p:cNvGrpSpPr/>
              <p:nvPr/>
            </p:nvGrpSpPr>
            <p:grpSpPr>
              <a:xfrm>
                <a:off x="5701148" y="4103271"/>
                <a:ext cx="1555237" cy="2067952"/>
                <a:chOff x="4817375" y="2857253"/>
                <a:chExt cx="2492022" cy="2523648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0AF91771-BA45-4FC3-942B-1803D536FD2C}"/>
                    </a:ext>
                  </a:extLst>
                </p:cNvPr>
                <p:cNvSpPr/>
                <p:nvPr/>
              </p:nvSpPr>
              <p:spPr>
                <a:xfrm>
                  <a:off x="4817375" y="2857253"/>
                  <a:ext cx="2492022" cy="2523648"/>
                </a:xfrm>
                <a:prstGeom prst="rect">
                  <a:avLst/>
                </a:prstGeom>
                <a:solidFill>
                  <a:srgbClr val="2E41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DA337D16-D1A7-4B8A-A9F2-4BD001E48CEE}"/>
                    </a:ext>
                  </a:extLst>
                </p:cNvPr>
                <p:cNvSpPr/>
                <p:nvPr/>
              </p:nvSpPr>
              <p:spPr>
                <a:xfrm>
                  <a:off x="5071892" y="3016883"/>
                  <a:ext cx="1982986" cy="1859391"/>
                </a:xfrm>
                <a:prstGeom prst="rect">
                  <a:avLst/>
                </a:prstGeom>
                <a:solidFill>
                  <a:srgbClr val="C1C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C948DA7-4F4B-4B27-B56C-6985C386D23D}"/>
                    </a:ext>
                  </a:extLst>
                </p:cNvPr>
                <p:cNvSpPr/>
                <p:nvPr/>
              </p:nvSpPr>
              <p:spPr>
                <a:xfrm flipV="1">
                  <a:off x="5960562" y="4970387"/>
                  <a:ext cx="352963" cy="316400"/>
                </a:xfrm>
                <a:prstGeom prst="ellipse">
                  <a:avLst/>
                </a:prstGeom>
                <a:solidFill>
                  <a:srgbClr val="C1C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16ECB4B4-8D91-4B05-9029-03F74D588CBD}"/>
                  </a:ext>
                </a:extLst>
              </p:cNvPr>
              <p:cNvSpPr/>
              <p:nvPr/>
            </p:nvSpPr>
            <p:spPr>
              <a:xfrm>
                <a:off x="6418058" y="3964394"/>
                <a:ext cx="154286" cy="138878"/>
              </a:xfrm>
              <a:prstGeom prst="roundRect">
                <a:avLst/>
              </a:prstGeom>
              <a:solidFill>
                <a:srgbClr val="C1C8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9BEC7B98-86DD-4CCF-AE18-32DA68681D91}"/>
                </a:ext>
              </a:extLst>
            </p:cNvPr>
            <p:cNvSpPr/>
            <p:nvPr/>
          </p:nvSpPr>
          <p:spPr>
            <a:xfrm>
              <a:off x="6925551" y="2684800"/>
              <a:ext cx="154286" cy="138878"/>
            </a:xfrm>
            <a:prstGeom prst="roundRect">
              <a:avLst/>
            </a:prstGeom>
            <a:solidFill>
              <a:srgbClr val="C1C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485E116B-255E-4142-8705-7943545CE4CE}"/>
                </a:ext>
              </a:extLst>
            </p:cNvPr>
            <p:cNvSpPr/>
            <p:nvPr/>
          </p:nvSpPr>
          <p:spPr>
            <a:xfrm>
              <a:off x="7432083" y="2686875"/>
              <a:ext cx="154286" cy="138878"/>
            </a:xfrm>
            <a:prstGeom prst="roundRect">
              <a:avLst/>
            </a:prstGeom>
            <a:solidFill>
              <a:srgbClr val="C1C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90B30D5-D3FE-49E2-85EF-304E1A1FCC70}"/>
                </a:ext>
              </a:extLst>
            </p:cNvPr>
            <p:cNvSpPr/>
            <p:nvPr/>
          </p:nvSpPr>
          <p:spPr>
            <a:xfrm>
              <a:off x="6318885" y="2680464"/>
              <a:ext cx="154286" cy="138878"/>
            </a:xfrm>
            <a:prstGeom prst="roundRect">
              <a:avLst/>
            </a:prstGeom>
            <a:solidFill>
              <a:srgbClr val="C1C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9828624-BE3D-4A14-93EA-A7E887A792EE}"/>
              </a:ext>
            </a:extLst>
          </p:cNvPr>
          <p:cNvSpPr txBox="1"/>
          <p:nvPr/>
        </p:nvSpPr>
        <p:spPr>
          <a:xfrm>
            <a:off x="497385" y="2938606"/>
            <a:ext cx="46257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E4150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서버에서 설문을 제작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응답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>
              <a:buClr>
                <a:srgbClr val="2E4150"/>
              </a:buClr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결과확인 페이지를 저장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Clr>
                <a:srgbClr val="2E4150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ARTIK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받은 집중도의 결과와 긍정도 및 관심도를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저장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Clr>
                <a:srgbClr val="2E4150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ARTIK Cloud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클라이언트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ARTIK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집중도 판단 프로그램 종료를 제어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Clr>
                <a:srgbClr val="2E4150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서버는 클라이언트의 기능을 동시에 수행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Clr>
                <a:srgbClr val="2E4150"/>
              </a:buClr>
              <a:buFont typeface="Wingdings" panose="05000000000000000000" pitchFamily="2" charset="2"/>
              <a:buChar char="§"/>
            </a:pP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Clr>
                <a:srgbClr val="2E4150"/>
              </a:buClr>
              <a:buFont typeface="Wingdings" panose="05000000000000000000" pitchFamily="2" charset="2"/>
              <a:buChar char="§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44795B-31FE-4FE1-A37B-E432CCF38318}"/>
              </a:ext>
            </a:extLst>
          </p:cNvPr>
          <p:cNvSpPr txBox="1"/>
          <p:nvPr/>
        </p:nvSpPr>
        <p:spPr>
          <a:xfrm>
            <a:off x="1534906" y="1950029"/>
            <a:ext cx="2550699" cy="646331"/>
          </a:xfrm>
          <a:prstGeom prst="rect">
            <a:avLst/>
          </a:prstGeom>
          <a:solidFill>
            <a:srgbClr val="2E415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 </a:t>
            </a:r>
            <a:r>
              <a:rPr lang="en-US" altLang="ko-KR" sz="36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ARTIK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615E0A-2921-490F-ABD4-E2879137AB24}"/>
              </a:ext>
            </a:extLst>
          </p:cNvPr>
          <p:cNvSpPr txBox="1"/>
          <p:nvPr/>
        </p:nvSpPr>
        <p:spPr>
          <a:xfrm>
            <a:off x="107504" y="144509"/>
            <a:ext cx="6009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개발방법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아틱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활용 및 응용기술</a:t>
            </a:r>
          </a:p>
        </p:txBody>
      </p:sp>
    </p:spTree>
    <p:extLst>
      <p:ext uri="{BB962C8B-B14F-4D97-AF65-F5344CB8AC3E}">
        <p14:creationId xmlns:p14="http://schemas.microsoft.com/office/powerpoint/2010/main" val="951288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09698" y="2071008"/>
            <a:ext cx="1124603" cy="646331"/>
          </a:xfrm>
          <a:prstGeom prst="rect">
            <a:avLst/>
          </a:prstGeom>
          <a:solidFill>
            <a:srgbClr val="ABB9C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0472" y="3284984"/>
            <a:ext cx="65030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HTML5, 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CSS, Java Script, PHP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사용하여 페이지 제작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Sublime text 3</a:t>
            </a: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에디터로 개발</a:t>
            </a:r>
            <a:endParaRPr lang="en-US" altLang="ko-KR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데스크톱뿐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아니라 모바일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디바이스를 통해서도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쉽게 접근</a:t>
            </a:r>
            <a:endParaRPr lang="ko-KR" altLang="en-US" b="1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buClr>
                <a:srgbClr val="002060"/>
              </a:buClr>
              <a:buFont typeface="Wingdings" panose="05000000000000000000" pitchFamily="2" charset="2"/>
              <a:buChar char="ü"/>
            </a:pPr>
            <a:endParaRPr lang="ko-KR" altLang="en-US" b="1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7AF1D-BF8C-4852-AE14-59E01B630ED7}"/>
              </a:ext>
            </a:extLst>
          </p:cNvPr>
          <p:cNvSpPr txBox="1"/>
          <p:nvPr/>
        </p:nvSpPr>
        <p:spPr>
          <a:xfrm>
            <a:off x="107504" y="144509"/>
            <a:ext cx="1965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개발방법</a:t>
            </a:r>
          </a:p>
        </p:txBody>
      </p:sp>
    </p:spTree>
    <p:extLst>
      <p:ext uri="{BB962C8B-B14F-4D97-AF65-F5344CB8AC3E}">
        <p14:creationId xmlns:p14="http://schemas.microsoft.com/office/powerpoint/2010/main" val="3760560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97552" y="2071008"/>
            <a:ext cx="4148893" cy="646331"/>
          </a:xfrm>
          <a:prstGeom prst="rect">
            <a:avLst/>
          </a:prstGeom>
          <a:solidFill>
            <a:srgbClr val="ABB9C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ARTIK</a:t>
            </a:r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응용기술</a:t>
            </a:r>
            <a:endParaRPr lang="en-US" altLang="ko-KR" sz="3600" b="1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4467" y="3284984"/>
            <a:ext cx="6575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언어와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Python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ARTIK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이종 기기를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  <a:endParaRPr lang="en-US" altLang="ko-KR" b="1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이종 기기 종류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영상 데이터를 수집하는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정면 촬영카메라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endParaRPr lang="en-US" altLang="ko-KR" b="1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터치 속도 데이터를 수집하는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터치스크린 디스플레이</a:t>
            </a:r>
            <a:endParaRPr lang="ko-KR" altLang="en-US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7AF1D-BF8C-4852-AE14-59E01B630ED7}"/>
              </a:ext>
            </a:extLst>
          </p:cNvPr>
          <p:cNvSpPr txBox="1"/>
          <p:nvPr/>
        </p:nvSpPr>
        <p:spPr>
          <a:xfrm>
            <a:off x="107504" y="144509"/>
            <a:ext cx="1965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개발방법</a:t>
            </a:r>
          </a:p>
        </p:txBody>
      </p:sp>
    </p:spTree>
    <p:extLst>
      <p:ext uri="{BB962C8B-B14F-4D97-AF65-F5344CB8AC3E}">
        <p14:creationId xmlns:p14="http://schemas.microsoft.com/office/powerpoint/2010/main" val="3937878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52004" y="2071008"/>
            <a:ext cx="3239990" cy="646331"/>
          </a:xfrm>
          <a:prstGeom prst="rect">
            <a:avLst/>
          </a:prstGeom>
          <a:solidFill>
            <a:srgbClr val="ABB9C4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분석기술</a:t>
            </a:r>
            <a:endParaRPr lang="en-US" altLang="ko-KR" sz="3600" b="1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3284984"/>
            <a:ext cx="6912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설문의 신뢰도를 판단하기 위한 응답자의 설문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집중도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b="1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응답자가 설문을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진행하는동안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얼굴 방향과 움직임을 영상으로 받아와 분석하는 영상처리 기반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신뢰도 분석 </a:t>
            </a:r>
            <a:endParaRPr lang="en-US" altLang="ko-KR" b="1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Google Trend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SNS Web Crawling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활용한 키워드 중심의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buClr>
                <a:schemeClr val="tx2"/>
              </a:buClr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관심도 및 선호도 분석</a:t>
            </a:r>
            <a:endParaRPr lang="ko-KR" altLang="en-US" b="1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7AF1D-BF8C-4852-AE14-59E01B630ED7}"/>
              </a:ext>
            </a:extLst>
          </p:cNvPr>
          <p:cNvSpPr txBox="1"/>
          <p:nvPr/>
        </p:nvSpPr>
        <p:spPr>
          <a:xfrm>
            <a:off x="107504" y="144509"/>
            <a:ext cx="1965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개발방법</a:t>
            </a:r>
          </a:p>
        </p:txBody>
      </p:sp>
    </p:spTree>
    <p:extLst>
      <p:ext uri="{BB962C8B-B14F-4D97-AF65-F5344CB8AC3E}">
        <p14:creationId xmlns:p14="http://schemas.microsoft.com/office/powerpoint/2010/main" val="2526418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44509"/>
            <a:ext cx="5883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개발방법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장애요소 및 해결방안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2E82F-EB48-4243-AD07-8D328CE6152D}"/>
              </a:ext>
            </a:extLst>
          </p:cNvPr>
          <p:cNvSpPr txBox="1"/>
          <p:nvPr/>
        </p:nvSpPr>
        <p:spPr>
          <a:xfrm>
            <a:off x="1331639" y="1266442"/>
            <a:ext cx="1787670" cy="646331"/>
          </a:xfrm>
          <a:prstGeom prst="rect">
            <a:avLst/>
          </a:prstGeom>
          <a:solidFill>
            <a:srgbClr val="ABB9C4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영상처리</a:t>
            </a:r>
            <a:endParaRPr lang="en-US" altLang="ko-KR" sz="3600" b="1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1BFEA-1FA5-40F3-A95C-E8FE787822D1}"/>
              </a:ext>
            </a:extLst>
          </p:cNvPr>
          <p:cNvSpPr txBox="1"/>
          <p:nvPr/>
        </p:nvSpPr>
        <p:spPr>
          <a:xfrm>
            <a:off x="467543" y="2239704"/>
            <a:ext cx="3630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E4150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카메라로 응답자의 얼굴을 인식해서 빛에 따라 인식률이 달라진다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285750" indent="-285750">
              <a:buClr>
                <a:srgbClr val="2E4150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뒤에 지나 다니는 사람들이 인식이 되어 정확도가 떨어질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CABF3-F74F-47F3-BD58-E261CA63A463}"/>
              </a:ext>
            </a:extLst>
          </p:cNvPr>
          <p:cNvSpPr txBox="1"/>
          <p:nvPr/>
        </p:nvSpPr>
        <p:spPr>
          <a:xfrm>
            <a:off x="4895614" y="1266442"/>
            <a:ext cx="3287375" cy="646331"/>
          </a:xfrm>
          <a:prstGeom prst="rect">
            <a:avLst/>
          </a:prstGeom>
          <a:solidFill>
            <a:srgbClr val="ABB9C4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트위터 </a:t>
            </a:r>
            <a:r>
              <a:rPr lang="en-US" altLang="ko-KR" sz="36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Crawling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4E696-FDF4-4068-9563-8821CD55B96E}"/>
              </a:ext>
            </a:extLst>
          </p:cNvPr>
          <p:cNvSpPr txBox="1"/>
          <p:nvPr/>
        </p:nvSpPr>
        <p:spPr>
          <a:xfrm>
            <a:off x="4824966" y="2306876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E4150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긍정도 판단을 하기 위한 긍정 및 부정 단어의 데이터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베이스 수가 적음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40819-F5CA-4D62-A344-31D514D00463}"/>
              </a:ext>
            </a:extLst>
          </p:cNvPr>
          <p:cNvSpPr txBox="1"/>
          <p:nvPr/>
        </p:nvSpPr>
        <p:spPr>
          <a:xfrm>
            <a:off x="410405" y="4820959"/>
            <a:ext cx="3630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E4150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받은 영상의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HSV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조정하여 빛 영향을 최소화 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buClr>
                <a:srgbClr val="2E4150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구간 밖의 영상은 잘라서 응답자 이외에는 보이지 않게 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7AF6C-93B9-4665-BD48-D1E26B2700F3}"/>
              </a:ext>
            </a:extLst>
          </p:cNvPr>
          <p:cNvSpPr txBox="1"/>
          <p:nvPr/>
        </p:nvSpPr>
        <p:spPr>
          <a:xfrm>
            <a:off x="4824966" y="4820959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E4150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업데이트를 통하여 긍정이나 부정 단어를 추가 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298E024-6093-4522-819F-DE45A9424B77}"/>
              </a:ext>
            </a:extLst>
          </p:cNvPr>
          <p:cNvSpPr/>
          <p:nvPr/>
        </p:nvSpPr>
        <p:spPr>
          <a:xfrm>
            <a:off x="1922573" y="3743166"/>
            <a:ext cx="360040" cy="549930"/>
          </a:xfrm>
          <a:prstGeom prst="downArrow">
            <a:avLst/>
          </a:prstGeom>
          <a:solidFill>
            <a:srgbClr val="2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8D30B186-CE02-4824-8530-ED6148F8EEC5}"/>
              </a:ext>
            </a:extLst>
          </p:cNvPr>
          <p:cNvSpPr/>
          <p:nvPr/>
        </p:nvSpPr>
        <p:spPr>
          <a:xfrm>
            <a:off x="6359282" y="3743166"/>
            <a:ext cx="360040" cy="549930"/>
          </a:xfrm>
          <a:prstGeom prst="downArrow">
            <a:avLst/>
          </a:prstGeom>
          <a:solidFill>
            <a:srgbClr val="2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276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797DA69-25C3-4DD3-9108-A8FC7A8F286A}"/>
              </a:ext>
            </a:extLst>
          </p:cNvPr>
          <p:cNvGrpSpPr/>
          <p:nvPr/>
        </p:nvGrpSpPr>
        <p:grpSpPr>
          <a:xfrm>
            <a:off x="251520" y="836712"/>
            <a:ext cx="8630865" cy="5904656"/>
            <a:chOff x="434376" y="663959"/>
            <a:chExt cx="8208911" cy="5904656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360DDD71-6E3B-4276-815F-88A60CB51F21}"/>
                </a:ext>
              </a:extLst>
            </p:cNvPr>
            <p:cNvGrpSpPr/>
            <p:nvPr/>
          </p:nvGrpSpPr>
          <p:grpSpPr>
            <a:xfrm>
              <a:off x="434376" y="663959"/>
              <a:ext cx="8208911" cy="5904656"/>
              <a:chOff x="1993252" y="695585"/>
              <a:chExt cx="4876228" cy="5996211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63D5327E-617C-4763-BDAF-547168194D08}"/>
                  </a:ext>
                </a:extLst>
              </p:cNvPr>
              <p:cNvGrpSpPr/>
              <p:nvPr/>
            </p:nvGrpSpPr>
            <p:grpSpPr>
              <a:xfrm>
                <a:off x="1993252" y="695585"/>
                <a:ext cx="4876228" cy="5996211"/>
                <a:chOff x="1149970" y="215904"/>
                <a:chExt cx="4876228" cy="5996211"/>
              </a:xfrm>
            </p:grpSpPr>
            <p:sp>
              <p:nvSpPr>
                <p:cNvPr id="129" name="모서리가 둥근 직사각형 67">
                  <a:extLst>
                    <a:ext uri="{FF2B5EF4-FFF2-40B4-BE49-F238E27FC236}">
                      <a16:creationId xmlns:a16="http://schemas.microsoft.com/office/drawing/2014/main" id="{205BAF01-C7C2-45EA-BD1B-76B7BD485BA4}"/>
                    </a:ext>
                  </a:extLst>
                </p:cNvPr>
                <p:cNvSpPr/>
                <p:nvPr/>
              </p:nvSpPr>
              <p:spPr>
                <a:xfrm>
                  <a:off x="1149970" y="464457"/>
                  <a:ext cx="4876228" cy="5747658"/>
                </a:xfrm>
                <a:prstGeom prst="roundRect">
                  <a:avLst>
                    <a:gd name="adj" fmla="val 6872"/>
                  </a:avLst>
                </a:prstGeom>
                <a:solidFill>
                  <a:srgbClr val="4C5E6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양쪽 모서리가 둥근 사각형 68">
                  <a:extLst>
                    <a:ext uri="{FF2B5EF4-FFF2-40B4-BE49-F238E27FC236}">
                      <a16:creationId xmlns:a16="http://schemas.microsoft.com/office/drawing/2014/main" id="{356CCF74-948B-43D2-8F11-F8283DB6FEE0}"/>
                    </a:ext>
                  </a:extLst>
                </p:cNvPr>
                <p:cNvSpPr/>
                <p:nvPr/>
              </p:nvSpPr>
              <p:spPr>
                <a:xfrm>
                  <a:off x="1257924" y="658105"/>
                  <a:ext cx="4630058" cy="1507067"/>
                </a:xfrm>
                <a:prstGeom prst="round2SameRect">
                  <a:avLst>
                    <a:gd name="adj1" fmla="val 36056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1" name="그룹 130">
                  <a:extLst>
                    <a:ext uri="{FF2B5EF4-FFF2-40B4-BE49-F238E27FC236}">
                      <a16:creationId xmlns:a16="http://schemas.microsoft.com/office/drawing/2014/main" id="{70F09485-F9B0-453D-A2FE-D7735B161CC8}"/>
                    </a:ext>
                  </a:extLst>
                </p:cNvPr>
                <p:cNvGrpSpPr/>
                <p:nvPr/>
              </p:nvGrpSpPr>
              <p:grpSpPr>
                <a:xfrm rot="5400000">
                  <a:off x="3211902" y="-1321761"/>
                  <a:ext cx="714746" cy="3790076"/>
                  <a:chOff x="1278125" y="1524523"/>
                  <a:chExt cx="881308" cy="4271955"/>
                </a:xfr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32" name="타원 131">
                    <a:extLst>
                      <a:ext uri="{FF2B5EF4-FFF2-40B4-BE49-F238E27FC236}">
                        <a16:creationId xmlns:a16="http://schemas.microsoft.com/office/drawing/2014/main" id="{1C6C8816-6DFB-4458-A3F9-0B4D67BA4280}"/>
                      </a:ext>
                    </a:extLst>
                  </p:cNvPr>
                  <p:cNvSpPr/>
                  <p:nvPr/>
                </p:nvSpPr>
                <p:spPr>
                  <a:xfrm>
                    <a:off x="2013384" y="3864948"/>
                    <a:ext cx="144016" cy="144016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3" name="모서리가 둥근 직사각형 79">
                    <a:extLst>
                      <a:ext uri="{FF2B5EF4-FFF2-40B4-BE49-F238E27FC236}">
                        <a16:creationId xmlns:a16="http://schemas.microsoft.com/office/drawing/2014/main" id="{066E603F-503C-47FD-BA22-F58C67B15242}"/>
                      </a:ext>
                    </a:extLst>
                  </p:cNvPr>
                  <p:cNvSpPr/>
                  <p:nvPr/>
                </p:nvSpPr>
                <p:spPr>
                  <a:xfrm>
                    <a:off x="1289855" y="3909956"/>
                    <a:ext cx="793531" cy="5400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50000">
                        <a:schemeClr val="bg1">
                          <a:lumMod val="94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4" name="타원 133">
                    <a:extLst>
                      <a:ext uri="{FF2B5EF4-FFF2-40B4-BE49-F238E27FC236}">
                        <a16:creationId xmlns:a16="http://schemas.microsoft.com/office/drawing/2014/main" id="{2C8E8F4F-ACCE-4215-828F-E61EDE602C80}"/>
                      </a:ext>
                    </a:extLst>
                  </p:cNvPr>
                  <p:cNvSpPr/>
                  <p:nvPr/>
                </p:nvSpPr>
                <p:spPr>
                  <a:xfrm>
                    <a:off x="2001654" y="1524523"/>
                    <a:ext cx="144016" cy="144016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5" name="타원 134">
                    <a:extLst>
                      <a:ext uri="{FF2B5EF4-FFF2-40B4-BE49-F238E27FC236}">
                        <a16:creationId xmlns:a16="http://schemas.microsoft.com/office/drawing/2014/main" id="{FBB42C88-837F-4F41-94C6-A316AB31BEF3}"/>
                      </a:ext>
                    </a:extLst>
                  </p:cNvPr>
                  <p:cNvSpPr/>
                  <p:nvPr/>
                </p:nvSpPr>
                <p:spPr>
                  <a:xfrm>
                    <a:off x="2001654" y="4281029"/>
                    <a:ext cx="144016" cy="144016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6" name="모서리가 둥근 직사각형 82">
                    <a:extLst>
                      <a:ext uri="{FF2B5EF4-FFF2-40B4-BE49-F238E27FC236}">
                        <a16:creationId xmlns:a16="http://schemas.microsoft.com/office/drawing/2014/main" id="{4CA353E8-F464-4C75-BEC2-238268DC650C}"/>
                      </a:ext>
                    </a:extLst>
                  </p:cNvPr>
                  <p:cNvSpPr/>
                  <p:nvPr/>
                </p:nvSpPr>
                <p:spPr>
                  <a:xfrm>
                    <a:off x="1278126" y="1569531"/>
                    <a:ext cx="793531" cy="5400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50000">
                        <a:schemeClr val="bg1">
                          <a:lumMod val="94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7" name="모서리가 둥근 직사각형 83">
                    <a:extLst>
                      <a:ext uri="{FF2B5EF4-FFF2-40B4-BE49-F238E27FC236}">
                        <a16:creationId xmlns:a16="http://schemas.microsoft.com/office/drawing/2014/main" id="{F98CED22-1412-4C6E-87AB-C682F102711F}"/>
                      </a:ext>
                    </a:extLst>
                  </p:cNvPr>
                  <p:cNvSpPr/>
                  <p:nvPr/>
                </p:nvSpPr>
                <p:spPr>
                  <a:xfrm>
                    <a:off x="1278125" y="4326037"/>
                    <a:ext cx="793531" cy="5400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50000">
                        <a:schemeClr val="bg1">
                          <a:lumMod val="94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8" name="타원 137">
                    <a:extLst>
                      <a:ext uri="{FF2B5EF4-FFF2-40B4-BE49-F238E27FC236}">
                        <a16:creationId xmlns:a16="http://schemas.microsoft.com/office/drawing/2014/main" id="{3B9D7823-C151-48BE-AE35-44DD748B7EEC}"/>
                      </a:ext>
                    </a:extLst>
                  </p:cNvPr>
                  <p:cNvSpPr/>
                  <p:nvPr/>
                </p:nvSpPr>
                <p:spPr>
                  <a:xfrm>
                    <a:off x="2002125" y="1970563"/>
                    <a:ext cx="144016" cy="144016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9" name="타원 138">
                    <a:extLst>
                      <a:ext uri="{FF2B5EF4-FFF2-40B4-BE49-F238E27FC236}">
                        <a16:creationId xmlns:a16="http://schemas.microsoft.com/office/drawing/2014/main" id="{879E47CC-C9B7-4E5E-84C1-817A1FD27774}"/>
                      </a:ext>
                    </a:extLst>
                  </p:cNvPr>
                  <p:cNvSpPr/>
                  <p:nvPr/>
                </p:nvSpPr>
                <p:spPr>
                  <a:xfrm>
                    <a:off x="2002125" y="4727069"/>
                    <a:ext cx="144016" cy="144016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0" name="모서리가 둥근 직사각형 86">
                    <a:extLst>
                      <a:ext uri="{FF2B5EF4-FFF2-40B4-BE49-F238E27FC236}">
                        <a16:creationId xmlns:a16="http://schemas.microsoft.com/office/drawing/2014/main" id="{8ED884AB-5681-40F5-8560-C5CFC11C3F7A}"/>
                      </a:ext>
                    </a:extLst>
                  </p:cNvPr>
                  <p:cNvSpPr/>
                  <p:nvPr/>
                </p:nvSpPr>
                <p:spPr>
                  <a:xfrm>
                    <a:off x="1278597" y="2015571"/>
                    <a:ext cx="793531" cy="5400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50000">
                        <a:schemeClr val="bg1">
                          <a:lumMod val="94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1" name="모서리가 둥근 직사각형 87">
                    <a:extLst>
                      <a:ext uri="{FF2B5EF4-FFF2-40B4-BE49-F238E27FC236}">
                        <a16:creationId xmlns:a16="http://schemas.microsoft.com/office/drawing/2014/main" id="{1ED1CE9E-B8F5-47AC-BEB2-46A05D76BDA2}"/>
                      </a:ext>
                    </a:extLst>
                  </p:cNvPr>
                  <p:cNvSpPr/>
                  <p:nvPr/>
                </p:nvSpPr>
                <p:spPr>
                  <a:xfrm>
                    <a:off x="1278596" y="4772077"/>
                    <a:ext cx="793531" cy="5400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50000">
                        <a:schemeClr val="bg1">
                          <a:lumMod val="94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2" name="타원 141">
                    <a:extLst>
                      <a:ext uri="{FF2B5EF4-FFF2-40B4-BE49-F238E27FC236}">
                        <a16:creationId xmlns:a16="http://schemas.microsoft.com/office/drawing/2014/main" id="{A0E71DDC-A3A6-4B24-A49F-92872C5CA8A6}"/>
                      </a:ext>
                    </a:extLst>
                  </p:cNvPr>
                  <p:cNvSpPr/>
                  <p:nvPr/>
                </p:nvSpPr>
                <p:spPr>
                  <a:xfrm>
                    <a:off x="2015417" y="2454196"/>
                    <a:ext cx="144016" cy="144016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3" name="타원 142">
                    <a:extLst>
                      <a:ext uri="{FF2B5EF4-FFF2-40B4-BE49-F238E27FC236}">
                        <a16:creationId xmlns:a16="http://schemas.microsoft.com/office/drawing/2014/main" id="{AB12CFDB-97B4-4C22-9615-EBE5FA757C84}"/>
                      </a:ext>
                    </a:extLst>
                  </p:cNvPr>
                  <p:cNvSpPr/>
                  <p:nvPr/>
                </p:nvSpPr>
                <p:spPr>
                  <a:xfrm>
                    <a:off x="2015417" y="5210702"/>
                    <a:ext cx="144016" cy="144016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4" name="모서리가 둥근 직사각형 90">
                    <a:extLst>
                      <a:ext uri="{FF2B5EF4-FFF2-40B4-BE49-F238E27FC236}">
                        <a16:creationId xmlns:a16="http://schemas.microsoft.com/office/drawing/2014/main" id="{9E71A5F4-985A-4711-BC98-027EBAF5ED60}"/>
                      </a:ext>
                    </a:extLst>
                  </p:cNvPr>
                  <p:cNvSpPr/>
                  <p:nvPr/>
                </p:nvSpPr>
                <p:spPr>
                  <a:xfrm>
                    <a:off x="1291889" y="2499204"/>
                    <a:ext cx="793531" cy="5400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50000">
                        <a:schemeClr val="bg1">
                          <a:lumMod val="94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5" name="모서리가 둥근 직사각형 91">
                    <a:extLst>
                      <a:ext uri="{FF2B5EF4-FFF2-40B4-BE49-F238E27FC236}">
                        <a16:creationId xmlns:a16="http://schemas.microsoft.com/office/drawing/2014/main" id="{B8329453-E4C0-4D38-B523-027419A2DB5F}"/>
                      </a:ext>
                    </a:extLst>
                  </p:cNvPr>
                  <p:cNvSpPr/>
                  <p:nvPr/>
                </p:nvSpPr>
                <p:spPr>
                  <a:xfrm>
                    <a:off x="1291888" y="5255710"/>
                    <a:ext cx="793531" cy="5400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50000">
                        <a:schemeClr val="bg1">
                          <a:lumMod val="94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6" name="타원 145">
                    <a:extLst>
                      <a:ext uri="{FF2B5EF4-FFF2-40B4-BE49-F238E27FC236}">
                        <a16:creationId xmlns:a16="http://schemas.microsoft.com/office/drawing/2014/main" id="{9F624D26-B342-4A19-819C-FAD31317BE5F}"/>
                      </a:ext>
                    </a:extLst>
                  </p:cNvPr>
                  <p:cNvSpPr/>
                  <p:nvPr/>
                </p:nvSpPr>
                <p:spPr>
                  <a:xfrm>
                    <a:off x="2014647" y="2895956"/>
                    <a:ext cx="144016" cy="144016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7" name="타원 146">
                    <a:extLst>
                      <a:ext uri="{FF2B5EF4-FFF2-40B4-BE49-F238E27FC236}">
                        <a16:creationId xmlns:a16="http://schemas.microsoft.com/office/drawing/2014/main" id="{9AC8BFC9-5DE0-4A3A-8FEB-D26D6CDA28BF}"/>
                      </a:ext>
                    </a:extLst>
                  </p:cNvPr>
                  <p:cNvSpPr/>
                  <p:nvPr/>
                </p:nvSpPr>
                <p:spPr>
                  <a:xfrm>
                    <a:off x="2014647" y="5652462"/>
                    <a:ext cx="144016" cy="144016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8" name="모서리가 둥근 직사각형 94">
                    <a:extLst>
                      <a:ext uri="{FF2B5EF4-FFF2-40B4-BE49-F238E27FC236}">
                        <a16:creationId xmlns:a16="http://schemas.microsoft.com/office/drawing/2014/main" id="{73DA6ED4-9478-462D-9511-78379CA30EF5}"/>
                      </a:ext>
                    </a:extLst>
                  </p:cNvPr>
                  <p:cNvSpPr/>
                  <p:nvPr/>
                </p:nvSpPr>
                <p:spPr>
                  <a:xfrm>
                    <a:off x="1291119" y="2940964"/>
                    <a:ext cx="793531" cy="5400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50000">
                        <a:schemeClr val="bg1">
                          <a:lumMod val="94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0" name="타원 149">
                    <a:extLst>
                      <a:ext uri="{FF2B5EF4-FFF2-40B4-BE49-F238E27FC236}">
                        <a16:creationId xmlns:a16="http://schemas.microsoft.com/office/drawing/2014/main" id="{38A9FCE7-B109-4DA8-A039-A1DDD1368351}"/>
                      </a:ext>
                    </a:extLst>
                  </p:cNvPr>
                  <p:cNvSpPr/>
                  <p:nvPr/>
                </p:nvSpPr>
                <p:spPr>
                  <a:xfrm>
                    <a:off x="2013959" y="3379589"/>
                    <a:ext cx="144016" cy="144016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1" name="모서리가 둥근 직사각형 97">
                    <a:extLst>
                      <a:ext uri="{FF2B5EF4-FFF2-40B4-BE49-F238E27FC236}">
                        <a16:creationId xmlns:a16="http://schemas.microsoft.com/office/drawing/2014/main" id="{9839585B-4802-48CC-B04B-F4BF06CC4569}"/>
                      </a:ext>
                    </a:extLst>
                  </p:cNvPr>
                  <p:cNvSpPr/>
                  <p:nvPr/>
                </p:nvSpPr>
                <p:spPr>
                  <a:xfrm>
                    <a:off x="1290431" y="3424597"/>
                    <a:ext cx="793531" cy="5400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50000">
                        <a:schemeClr val="bg1">
                          <a:lumMod val="94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9" name="모서리가 둥근 직사각형 95">
                    <a:extLst>
                      <a:ext uri="{FF2B5EF4-FFF2-40B4-BE49-F238E27FC236}">
                        <a16:creationId xmlns:a16="http://schemas.microsoft.com/office/drawing/2014/main" id="{33DE6F61-BD33-4080-A44C-C4344E31F754}"/>
                      </a:ext>
                    </a:extLst>
                  </p:cNvPr>
                  <p:cNvSpPr/>
                  <p:nvPr/>
                </p:nvSpPr>
                <p:spPr>
                  <a:xfrm>
                    <a:off x="1291118" y="5697471"/>
                    <a:ext cx="793531" cy="47957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50000">
                        <a:schemeClr val="bg1">
                          <a:lumMod val="94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6" name="양쪽 모서리가 둥근 사각형 120">
                <a:extLst>
                  <a:ext uri="{FF2B5EF4-FFF2-40B4-BE49-F238E27FC236}">
                    <a16:creationId xmlns:a16="http://schemas.microsoft.com/office/drawing/2014/main" id="{2C5C4427-66FB-4666-B7B5-B2AD0389786D}"/>
                  </a:ext>
                </a:extLst>
              </p:cNvPr>
              <p:cNvSpPr/>
              <p:nvPr/>
            </p:nvSpPr>
            <p:spPr>
              <a:xfrm>
                <a:off x="2096636" y="4929555"/>
                <a:ext cx="4630058" cy="1525814"/>
              </a:xfrm>
              <a:prstGeom prst="round2SameRect">
                <a:avLst>
                  <a:gd name="adj1" fmla="val 0"/>
                  <a:gd name="adj2" fmla="val 17979"/>
                </a:avLst>
              </a:prstGeom>
              <a:gradFill>
                <a:gsLst>
                  <a:gs pos="0">
                    <a:srgbClr val="FFFAEB"/>
                  </a:gs>
                  <a:gs pos="100000">
                    <a:schemeClr val="bg1">
                      <a:lumMod val="95000"/>
                    </a:schemeClr>
                  </a:gs>
                  <a:gs pos="50000">
                    <a:srgbClr val="FFF6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양쪽 모서리가 둥근 사각형 121">
                <a:extLst>
                  <a:ext uri="{FF2B5EF4-FFF2-40B4-BE49-F238E27FC236}">
                    <a16:creationId xmlns:a16="http://schemas.microsoft.com/office/drawing/2014/main" id="{1DFBB8E2-4E80-4A13-9FF0-D0DB913F7B07}"/>
                  </a:ext>
                </a:extLst>
              </p:cNvPr>
              <p:cNvSpPr/>
              <p:nvPr/>
            </p:nvSpPr>
            <p:spPr>
              <a:xfrm>
                <a:off x="2096636" y="4937604"/>
                <a:ext cx="4630058" cy="1466023"/>
              </a:xfrm>
              <a:prstGeom prst="round2SameRect">
                <a:avLst>
                  <a:gd name="adj1" fmla="val 0"/>
                  <a:gd name="adj2" fmla="val 17979"/>
                </a:avLst>
              </a:prstGeom>
              <a:gradFill>
                <a:gsLst>
                  <a:gs pos="100000">
                    <a:schemeClr val="bg1">
                      <a:lumMod val="95000"/>
                    </a:schemeClr>
                  </a:gs>
                  <a:gs pos="50000">
                    <a:srgbClr val="FFF6DD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양쪽 모서리가 둥근 사각형 122">
                <a:extLst>
                  <a:ext uri="{FF2B5EF4-FFF2-40B4-BE49-F238E27FC236}">
                    <a16:creationId xmlns:a16="http://schemas.microsoft.com/office/drawing/2014/main" id="{E6B1F887-5A0B-4F97-8D11-C268C0C549BD}"/>
                  </a:ext>
                </a:extLst>
              </p:cNvPr>
              <p:cNvSpPr/>
              <p:nvPr/>
            </p:nvSpPr>
            <p:spPr>
              <a:xfrm>
                <a:off x="2101206" y="4937604"/>
                <a:ext cx="4630057" cy="1396257"/>
              </a:xfrm>
              <a:prstGeom prst="round2SameRect">
                <a:avLst>
                  <a:gd name="adj1" fmla="val 0"/>
                  <a:gd name="adj2" fmla="val 179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89F14B3D-DA4C-466A-A9E6-D60F825B5D23}"/>
                </a:ext>
              </a:extLst>
            </p:cNvPr>
            <p:cNvSpPr/>
            <p:nvPr/>
          </p:nvSpPr>
          <p:spPr>
            <a:xfrm>
              <a:off x="616112" y="2115999"/>
              <a:ext cx="7794494" cy="3240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E03DE21-FA09-43BE-9311-FA1954FE0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894561"/>
              </p:ext>
            </p:extLst>
          </p:nvPr>
        </p:nvGraphicFramePr>
        <p:xfrm>
          <a:off x="539552" y="2041888"/>
          <a:ext cx="7978174" cy="4347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680">
                  <a:extLst>
                    <a:ext uri="{9D8B030D-6E8A-4147-A177-3AD203B41FA5}">
                      <a16:colId xmlns:a16="http://schemas.microsoft.com/office/drawing/2014/main" val="2745758706"/>
                    </a:ext>
                  </a:extLst>
                </a:gridCol>
                <a:gridCol w="2070071">
                  <a:extLst>
                    <a:ext uri="{9D8B030D-6E8A-4147-A177-3AD203B41FA5}">
                      <a16:colId xmlns:a16="http://schemas.microsoft.com/office/drawing/2014/main" val="1694074883"/>
                    </a:ext>
                  </a:extLst>
                </a:gridCol>
                <a:gridCol w="534640">
                  <a:extLst>
                    <a:ext uri="{9D8B030D-6E8A-4147-A177-3AD203B41FA5}">
                      <a16:colId xmlns:a16="http://schemas.microsoft.com/office/drawing/2014/main" val="1391569165"/>
                    </a:ext>
                  </a:extLst>
                </a:gridCol>
                <a:gridCol w="534639">
                  <a:extLst>
                    <a:ext uri="{9D8B030D-6E8A-4147-A177-3AD203B41FA5}">
                      <a16:colId xmlns:a16="http://schemas.microsoft.com/office/drawing/2014/main" val="802620119"/>
                    </a:ext>
                  </a:extLst>
                </a:gridCol>
                <a:gridCol w="534640">
                  <a:extLst>
                    <a:ext uri="{9D8B030D-6E8A-4147-A177-3AD203B41FA5}">
                      <a16:colId xmlns:a16="http://schemas.microsoft.com/office/drawing/2014/main" val="4275066390"/>
                    </a:ext>
                  </a:extLst>
                </a:gridCol>
                <a:gridCol w="534640">
                  <a:extLst>
                    <a:ext uri="{9D8B030D-6E8A-4147-A177-3AD203B41FA5}">
                      <a16:colId xmlns:a16="http://schemas.microsoft.com/office/drawing/2014/main" val="331241647"/>
                    </a:ext>
                  </a:extLst>
                </a:gridCol>
                <a:gridCol w="534640">
                  <a:extLst>
                    <a:ext uri="{9D8B030D-6E8A-4147-A177-3AD203B41FA5}">
                      <a16:colId xmlns:a16="http://schemas.microsoft.com/office/drawing/2014/main" val="880414621"/>
                    </a:ext>
                  </a:extLst>
                </a:gridCol>
                <a:gridCol w="534640">
                  <a:extLst>
                    <a:ext uri="{9D8B030D-6E8A-4147-A177-3AD203B41FA5}">
                      <a16:colId xmlns:a16="http://schemas.microsoft.com/office/drawing/2014/main" val="633156960"/>
                    </a:ext>
                  </a:extLst>
                </a:gridCol>
                <a:gridCol w="534639">
                  <a:extLst>
                    <a:ext uri="{9D8B030D-6E8A-4147-A177-3AD203B41FA5}">
                      <a16:colId xmlns:a16="http://schemas.microsoft.com/office/drawing/2014/main" val="4040773009"/>
                    </a:ext>
                  </a:extLst>
                </a:gridCol>
                <a:gridCol w="534640">
                  <a:extLst>
                    <a:ext uri="{9D8B030D-6E8A-4147-A177-3AD203B41FA5}">
                      <a16:colId xmlns:a16="http://schemas.microsoft.com/office/drawing/2014/main" val="2189490772"/>
                    </a:ext>
                  </a:extLst>
                </a:gridCol>
                <a:gridCol w="1122305">
                  <a:extLst>
                    <a:ext uri="{9D8B030D-6E8A-4147-A177-3AD203B41FA5}">
                      <a16:colId xmlns:a16="http://schemas.microsoft.com/office/drawing/2014/main" val="3430781058"/>
                    </a:ext>
                  </a:extLst>
                </a:gridCol>
              </a:tblGrid>
              <a:tr h="481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설문 내용 생성 기능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web</a:t>
                      </a:r>
                      <a:endParaRPr lang="en-US" altLang="ko-KR" sz="120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095639"/>
                  </a:ext>
                </a:extLst>
              </a:tr>
              <a:tr h="441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웹 기반 설문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web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320654"/>
                  </a:ext>
                </a:extLst>
              </a:tr>
              <a:tr h="610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얼굴의 방향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움직임 분석 기반 집중도 판단기술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data analysis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 + ARTIK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904377"/>
                  </a:ext>
                </a:extLst>
              </a:tr>
              <a:tr h="441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설문 결과 제시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web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04525"/>
                  </a:ext>
                </a:extLst>
              </a:tr>
              <a:tr h="610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설문 속도 분석을 통한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휴먼명조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 집중도 판단기술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data analysis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 + ARTIK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603184"/>
                  </a:ext>
                </a:extLst>
              </a:tr>
              <a:tr h="659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구글 트렌드를 활용한 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휴먼명조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관심도 분석기술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data analysis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+ web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463879"/>
                  </a:ext>
                </a:extLst>
              </a:tr>
              <a:tr h="659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sns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크롤링을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 통한 키워드 중심 선호도 분석기술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data analysis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+ web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436729"/>
                  </a:ext>
                </a:extLst>
              </a:tr>
              <a:tr h="441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Testing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81402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7504" y="144509"/>
            <a:ext cx="1965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개발방법</a:t>
            </a:r>
          </a:p>
        </p:txBody>
      </p:sp>
      <p:sp>
        <p:nvSpPr>
          <p:cNvPr id="8" name="모서리가 둥근 직사각형 19">
            <a:extLst>
              <a:ext uri="{FF2B5EF4-FFF2-40B4-BE49-F238E27FC236}">
                <a16:creationId xmlns:a16="http://schemas.microsoft.com/office/drawing/2014/main" id="{45BC288A-DF5A-4138-9B46-F6C207C91E77}"/>
              </a:ext>
            </a:extLst>
          </p:cNvPr>
          <p:cNvSpPr/>
          <p:nvPr/>
        </p:nvSpPr>
        <p:spPr>
          <a:xfrm>
            <a:off x="3132118" y="2197008"/>
            <a:ext cx="1080120" cy="192345"/>
          </a:xfrm>
          <a:prstGeom prst="roundRect">
            <a:avLst>
              <a:gd name="adj" fmla="val 18511"/>
            </a:avLst>
          </a:prstGeom>
          <a:solidFill>
            <a:srgbClr val="98A6B1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19" name="모서리가 둥근 직사각형 19">
            <a:extLst>
              <a:ext uri="{FF2B5EF4-FFF2-40B4-BE49-F238E27FC236}">
                <a16:creationId xmlns:a16="http://schemas.microsoft.com/office/drawing/2014/main" id="{F2ECD75C-5B9C-4071-A263-AF49B7B7B63D}"/>
              </a:ext>
            </a:extLst>
          </p:cNvPr>
          <p:cNvSpPr/>
          <p:nvPr/>
        </p:nvSpPr>
        <p:spPr>
          <a:xfrm>
            <a:off x="3646004" y="2599110"/>
            <a:ext cx="1286036" cy="173298"/>
          </a:xfrm>
          <a:prstGeom prst="roundRect">
            <a:avLst>
              <a:gd name="adj" fmla="val 18511"/>
            </a:avLst>
          </a:prstGeom>
          <a:solidFill>
            <a:srgbClr val="98A6B1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227FEC1E-9BB7-4B18-B0F4-D13AE78E744A}"/>
              </a:ext>
            </a:extLst>
          </p:cNvPr>
          <p:cNvSpPr/>
          <p:nvPr/>
        </p:nvSpPr>
        <p:spPr>
          <a:xfrm>
            <a:off x="3659397" y="3102501"/>
            <a:ext cx="1286036" cy="192344"/>
          </a:xfrm>
          <a:prstGeom prst="roundRect">
            <a:avLst>
              <a:gd name="adj" fmla="val 18511"/>
            </a:avLst>
          </a:prstGeom>
          <a:solidFill>
            <a:srgbClr val="98A6B1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22" name="모서리가 둥근 직사각형 19">
            <a:extLst>
              <a:ext uri="{FF2B5EF4-FFF2-40B4-BE49-F238E27FC236}">
                <a16:creationId xmlns:a16="http://schemas.microsoft.com/office/drawing/2014/main" id="{E50EC4AA-1D7D-4D87-ADC0-199DB4DEAF40}"/>
              </a:ext>
            </a:extLst>
          </p:cNvPr>
          <p:cNvSpPr/>
          <p:nvPr/>
        </p:nvSpPr>
        <p:spPr>
          <a:xfrm>
            <a:off x="4194588" y="3718517"/>
            <a:ext cx="1604368" cy="170704"/>
          </a:xfrm>
          <a:prstGeom prst="roundRect">
            <a:avLst>
              <a:gd name="adj" fmla="val 18511"/>
            </a:avLst>
          </a:prstGeom>
          <a:solidFill>
            <a:srgbClr val="98A6B1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23" name="모서리가 둥근 직사각형 19">
            <a:extLst>
              <a:ext uri="{FF2B5EF4-FFF2-40B4-BE49-F238E27FC236}">
                <a16:creationId xmlns:a16="http://schemas.microsoft.com/office/drawing/2014/main" id="{B27903F9-ECFA-4F86-9B7C-E9BBE60E4CE7}"/>
              </a:ext>
            </a:extLst>
          </p:cNvPr>
          <p:cNvSpPr/>
          <p:nvPr/>
        </p:nvSpPr>
        <p:spPr>
          <a:xfrm>
            <a:off x="4479402" y="4213271"/>
            <a:ext cx="1532359" cy="192345"/>
          </a:xfrm>
          <a:prstGeom prst="roundRect">
            <a:avLst>
              <a:gd name="adj" fmla="val 18511"/>
            </a:avLst>
          </a:prstGeom>
          <a:solidFill>
            <a:srgbClr val="98A6B1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id="{507AC68E-00C1-4790-BD49-B443325E1D37}"/>
              </a:ext>
            </a:extLst>
          </p:cNvPr>
          <p:cNvSpPr/>
          <p:nvPr/>
        </p:nvSpPr>
        <p:spPr>
          <a:xfrm>
            <a:off x="5245582" y="4874223"/>
            <a:ext cx="1080120" cy="192345"/>
          </a:xfrm>
          <a:prstGeom prst="roundRect">
            <a:avLst>
              <a:gd name="adj" fmla="val 18511"/>
            </a:avLst>
          </a:prstGeom>
          <a:solidFill>
            <a:srgbClr val="98A6B1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id="{CE35411B-B03F-4EA6-B1DD-48DF51F87C0F}"/>
              </a:ext>
            </a:extLst>
          </p:cNvPr>
          <p:cNvSpPr/>
          <p:nvPr/>
        </p:nvSpPr>
        <p:spPr>
          <a:xfrm>
            <a:off x="5537814" y="5501986"/>
            <a:ext cx="1327981" cy="192345"/>
          </a:xfrm>
          <a:prstGeom prst="roundRect">
            <a:avLst>
              <a:gd name="adj" fmla="val 18511"/>
            </a:avLst>
          </a:prstGeom>
          <a:solidFill>
            <a:srgbClr val="98A6B1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id="{E83B2E75-92F7-44E2-837F-9D65215FBB81}"/>
              </a:ext>
            </a:extLst>
          </p:cNvPr>
          <p:cNvSpPr/>
          <p:nvPr/>
        </p:nvSpPr>
        <p:spPr>
          <a:xfrm>
            <a:off x="5028868" y="6041070"/>
            <a:ext cx="2345871" cy="177341"/>
          </a:xfrm>
          <a:prstGeom prst="roundRect">
            <a:avLst>
              <a:gd name="adj" fmla="val 18511"/>
            </a:avLst>
          </a:prstGeom>
          <a:solidFill>
            <a:srgbClr val="98A6B1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</a:endParaRPr>
          </a:p>
        </p:txBody>
      </p: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50EB864D-C0D5-4E57-ACC3-AEDE68243871}"/>
              </a:ext>
            </a:extLst>
          </p:cNvPr>
          <p:cNvCxnSpPr>
            <a:cxnSpLocks/>
          </p:cNvCxnSpPr>
          <p:nvPr/>
        </p:nvCxnSpPr>
        <p:spPr>
          <a:xfrm>
            <a:off x="539552" y="2045428"/>
            <a:ext cx="7978174" cy="0"/>
          </a:xfrm>
          <a:prstGeom prst="line">
            <a:avLst/>
          </a:prstGeom>
          <a:ln w="19050">
            <a:solidFill>
              <a:srgbClr val="304352">
                <a:alpha val="7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4" name="표 153">
            <a:extLst>
              <a:ext uri="{FF2B5EF4-FFF2-40B4-BE49-F238E27FC236}">
                <a16:creationId xmlns:a16="http://schemas.microsoft.com/office/drawing/2014/main" id="{463E076E-C69F-48E9-A9F5-32701FC6D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953018"/>
              </p:ext>
            </p:extLst>
          </p:nvPr>
        </p:nvGraphicFramePr>
        <p:xfrm>
          <a:off x="497246" y="1437455"/>
          <a:ext cx="7978172" cy="614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8">
                  <a:extLst>
                    <a:ext uri="{9D8B030D-6E8A-4147-A177-3AD203B41FA5}">
                      <a16:colId xmlns:a16="http://schemas.microsoft.com/office/drawing/2014/main" val="323956349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3932093502"/>
                    </a:ext>
                  </a:extLst>
                </a:gridCol>
                <a:gridCol w="531059">
                  <a:extLst>
                    <a:ext uri="{9D8B030D-6E8A-4147-A177-3AD203B41FA5}">
                      <a16:colId xmlns:a16="http://schemas.microsoft.com/office/drawing/2014/main" val="3014942832"/>
                    </a:ext>
                  </a:extLst>
                </a:gridCol>
                <a:gridCol w="531059">
                  <a:extLst>
                    <a:ext uri="{9D8B030D-6E8A-4147-A177-3AD203B41FA5}">
                      <a16:colId xmlns:a16="http://schemas.microsoft.com/office/drawing/2014/main" val="2947819350"/>
                    </a:ext>
                  </a:extLst>
                </a:gridCol>
                <a:gridCol w="531059">
                  <a:extLst>
                    <a:ext uri="{9D8B030D-6E8A-4147-A177-3AD203B41FA5}">
                      <a16:colId xmlns:a16="http://schemas.microsoft.com/office/drawing/2014/main" val="3521208938"/>
                    </a:ext>
                  </a:extLst>
                </a:gridCol>
                <a:gridCol w="531059">
                  <a:extLst>
                    <a:ext uri="{9D8B030D-6E8A-4147-A177-3AD203B41FA5}">
                      <a16:colId xmlns:a16="http://schemas.microsoft.com/office/drawing/2014/main" val="3767735036"/>
                    </a:ext>
                  </a:extLst>
                </a:gridCol>
                <a:gridCol w="531059">
                  <a:extLst>
                    <a:ext uri="{9D8B030D-6E8A-4147-A177-3AD203B41FA5}">
                      <a16:colId xmlns:a16="http://schemas.microsoft.com/office/drawing/2014/main" val="520801919"/>
                    </a:ext>
                  </a:extLst>
                </a:gridCol>
                <a:gridCol w="531059">
                  <a:extLst>
                    <a:ext uri="{9D8B030D-6E8A-4147-A177-3AD203B41FA5}">
                      <a16:colId xmlns:a16="http://schemas.microsoft.com/office/drawing/2014/main" val="3008231479"/>
                    </a:ext>
                  </a:extLst>
                </a:gridCol>
                <a:gridCol w="531059">
                  <a:extLst>
                    <a:ext uri="{9D8B030D-6E8A-4147-A177-3AD203B41FA5}">
                      <a16:colId xmlns:a16="http://schemas.microsoft.com/office/drawing/2014/main" val="880967418"/>
                    </a:ext>
                  </a:extLst>
                </a:gridCol>
                <a:gridCol w="531059">
                  <a:extLst>
                    <a:ext uri="{9D8B030D-6E8A-4147-A177-3AD203B41FA5}">
                      <a16:colId xmlns:a16="http://schemas.microsoft.com/office/drawing/2014/main" val="752792733"/>
                    </a:ext>
                  </a:extLst>
                </a:gridCol>
                <a:gridCol w="1137410">
                  <a:extLst>
                    <a:ext uri="{9D8B030D-6E8A-4147-A177-3AD203B41FA5}">
                      <a16:colId xmlns:a16="http://schemas.microsoft.com/office/drawing/2014/main" val="838111321"/>
                    </a:ext>
                  </a:extLst>
                </a:gridCol>
              </a:tblGrid>
              <a:tr h="30712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일련번호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5160">
                        <a:alpha val="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5160">
                        <a:alpha val="0"/>
                      </a:srgb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추진 일정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(Weeks)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516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비고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516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74048"/>
                  </a:ext>
                </a:extLst>
              </a:tr>
              <a:tr h="3071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516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516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516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516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516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516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516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5160">
                        <a:alpha val="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514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094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F5AC833-78FC-43AB-8B1D-96EE6BA6D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253975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2C8202-0C89-4335-A86B-A4BABBD481FC}"/>
              </a:ext>
            </a:extLst>
          </p:cNvPr>
          <p:cNvSpPr txBox="1"/>
          <p:nvPr/>
        </p:nvSpPr>
        <p:spPr>
          <a:xfrm>
            <a:off x="4518106" y="2522632"/>
            <a:ext cx="360040" cy="369332"/>
          </a:xfrm>
          <a:prstGeom prst="rect">
            <a:avLst/>
          </a:prstGeom>
          <a:solidFill>
            <a:srgbClr val="3E465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25900B-D479-4653-B010-27118099C0A8}"/>
              </a:ext>
            </a:extLst>
          </p:cNvPr>
          <p:cNvSpPr txBox="1"/>
          <p:nvPr/>
        </p:nvSpPr>
        <p:spPr>
          <a:xfrm>
            <a:off x="4464212" y="5830065"/>
            <a:ext cx="467828" cy="343407"/>
          </a:xfrm>
          <a:prstGeom prst="rect">
            <a:avLst/>
          </a:prstGeom>
          <a:solidFill>
            <a:srgbClr val="3E465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5431951-3B70-4C16-B634-474E726DBD7B}"/>
              </a:ext>
            </a:extLst>
          </p:cNvPr>
          <p:cNvGrpSpPr/>
          <p:nvPr/>
        </p:nvGrpSpPr>
        <p:grpSpPr>
          <a:xfrm>
            <a:off x="1584160" y="1169368"/>
            <a:ext cx="5688632" cy="5688632"/>
            <a:chOff x="1619896" y="1169368"/>
            <a:chExt cx="5688632" cy="568863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6BF7AC8-7680-4589-9143-70BE9FD06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9846" l="10000" r="90000">
                          <a14:foregroundMark x1="23846" y1="86923" x2="17385" y2="91923"/>
                          <a14:foregroundMark x1="17385" y1="91923" x2="13231" y2="99154"/>
                          <a14:foregroundMark x1="13231" y1="99154" x2="40308" y2="99846"/>
                          <a14:foregroundMark x1="51064" y1="93299" x2="56231" y2="90154"/>
                          <a14:foregroundMark x1="40308" y1="99846" x2="48371" y2="94938"/>
                          <a14:foregroundMark x1="58846" y1="81154" x2="49692" y2="80846"/>
                          <a14:backgroundMark x1="51000" y1="94308" x2="48769" y2="95385"/>
                          <a14:backgroundMark x1="50385" y1="94077" x2="50385" y2="94077"/>
                          <a14:backgroundMark x1="51462" y1="93923" x2="50538" y2="93923"/>
                          <a14:backgroundMark x1="50692" y1="94077" x2="50846" y2="93769"/>
                          <a14:backgroundMark x1="50538" y1="94077" x2="50154" y2="93615"/>
                          <a14:backgroundMark x1="62692" y1="42923" x2="54000" y2="38692"/>
                          <a14:backgroundMark x1="54000" y1="38692" x2="45462" y2="40538"/>
                          <a14:backgroundMark x1="45462" y1="40538" x2="47692" y2="49462"/>
                          <a14:backgroundMark x1="47692" y1="49462" x2="56538" y2="50231"/>
                          <a14:backgroundMark x1="56538" y1="50231" x2="63000" y2="44923"/>
                          <a14:backgroundMark x1="63000" y1="44923" x2="61385" y2="41538"/>
                          <a14:backgroundMark x1="39923" y1="53077" x2="41077" y2="80538"/>
                          <a14:backgroundMark x1="41077" y1="80538" x2="49462" y2="80462"/>
                          <a14:backgroundMark x1="58074" y1="79914" x2="58000" y2="53077"/>
                          <a14:backgroundMark x1="61846" y1="53923" x2="61154" y2="71154"/>
                          <a14:backgroundMark x1="61154" y1="71154" x2="59538" y2="74385"/>
                          <a14:backgroundMark x1="64385" y1="60000" x2="66923" y2="58769"/>
                          <a14:backgroundMark x1="65923" y1="68615" x2="66923" y2="683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896" y="1169368"/>
              <a:ext cx="5688632" cy="5688632"/>
            </a:xfrm>
            <a:prstGeom prst="rect">
              <a:avLst/>
            </a:prstGeom>
          </p:spPr>
        </p:pic>
        <p:sp>
          <p:nvSpPr>
            <p:cNvPr id="14" name="모서리가 둥근 직사각형 5">
              <a:extLst>
                <a:ext uri="{FF2B5EF4-FFF2-40B4-BE49-F238E27FC236}">
                  <a16:creationId xmlns:a16="http://schemas.microsoft.com/office/drawing/2014/main" id="{55A37F95-B861-4F27-8140-58068C6EE4FD}"/>
                </a:ext>
              </a:extLst>
            </p:cNvPr>
            <p:cNvSpPr/>
            <p:nvPr/>
          </p:nvSpPr>
          <p:spPr>
            <a:xfrm>
              <a:off x="3881227" y="2891964"/>
              <a:ext cx="1633798" cy="2880320"/>
            </a:xfrm>
            <a:prstGeom prst="roundRect">
              <a:avLst>
                <a:gd name="adj" fmla="val 0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rgbClr val="BFCCD5"/>
                </a:gs>
              </a:gsLst>
              <a:lin ang="5400000" scaled="1"/>
            </a:gra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cene3d>
              <a:camera prst="isometricOffAxis1Top">
                <a:rot lat="0" lon="0" rev="0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rgbClr val="3A4852"/>
                  </a:solidFill>
                  <a:cs typeface="Aharoni" panose="02010803020104030203" pitchFamily="2" charset="-79"/>
                </a:rPr>
                <a:t>Survey</a:t>
              </a:r>
              <a:r>
                <a:rPr lang="en-US" altLang="ko-KR" sz="2000" b="1" i="1" dirty="0">
                  <a:solidFill>
                    <a:srgbClr val="3A4852"/>
                  </a:solidFill>
                  <a:cs typeface="Aharoni" panose="02010803020104030203" pitchFamily="2" charset="-79"/>
                </a:rPr>
                <a:t> </a:t>
              </a:r>
              <a:r>
                <a:rPr lang="en-US" altLang="ko-KR" sz="2000" b="1" dirty="0" err="1">
                  <a:solidFill>
                    <a:srgbClr val="3A4852"/>
                  </a:solidFill>
                  <a:cs typeface="Aharoni" panose="02010803020104030203" pitchFamily="2" charset="-79"/>
                </a:rPr>
                <a:t>Flatform</a:t>
              </a:r>
              <a:endParaRPr lang="ko-KR" altLang="en-US" sz="2000" b="1" dirty="0">
                <a:solidFill>
                  <a:srgbClr val="3A4852"/>
                </a:solidFill>
                <a:cs typeface="Aharoni" panose="02010803020104030203" pitchFamily="2" charset="-79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B294B2F-68F9-4874-951A-5087245D5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551" b="95506" l="9756" r="87805">
                          <a14:foregroundMark x1="78693" y1="10194" x2="77302" y2="11143"/>
                          <a14:foregroundMark x1="82685" y1="12948" x2="82927" y2="12360"/>
                          <a14:foregroundMark x1="79373" y1="21014" x2="79916" y2="19692"/>
                          <a14:backgroundMark x1="2439" y1="22472" x2="19512" y2="99438"/>
                          <a14:backgroundMark x1="65854" y1="35955" x2="4878" y2="35955"/>
                          <a14:backgroundMark x1="58537" y1="7303" x2="2439" y2="10674"/>
                          <a14:backgroundMark x1="41463" y1="94944" x2="97561" y2="95506"/>
                          <a14:backgroundMark x1="12195" y1="83708" x2="73171" y2="93820"/>
                          <a14:backgroundMark x1="73171" y1="92135" x2="95122" y2="91573"/>
                          <a14:backgroundMark x1="12195" y1="70225" x2="73171" y2="63483"/>
                          <a14:backgroundMark x1="4878" y1="56742" x2="65854" y2="65730"/>
                          <a14:backgroundMark x1="4878" y1="27528" x2="68293" y2="35393"/>
                          <a14:backgroundMark x1="9756" y1="3933" x2="2439" y2="4494"/>
                          <a14:backgroundMark x1="31707" y1="10674" x2="4878" y2="14607"/>
                          <a14:backgroundMark x1="31707" y1="7303" x2="2439" y2="12921"/>
                          <a14:backgroundMark x1="65854" y1="7303" x2="2439" y2="8989"/>
                          <a14:backgroundMark x1="53659" y1="7303" x2="4878" y2="7303"/>
                          <a14:backgroundMark x1="31707" y1="5618" x2="2439" y2="4494"/>
                          <a14:backgroundMark x1="51220" y1="35955" x2="4878" y2="37079"/>
                          <a14:backgroundMark x1="39024" y1="37079" x2="9756" y2="44944"/>
                          <a14:backgroundMark x1="87805" y1="35393" x2="26829" y2="35393"/>
                          <a14:backgroundMark x1="12195" y1="15730" x2="7317" y2="32584"/>
                          <a14:backgroundMark x1="9756" y1="25843" x2="17073" y2="31461"/>
                          <a14:backgroundMark x1="41463" y1="6180" x2="51220" y2="6180"/>
                          <a14:backgroundMark x1="41463" y1="7303" x2="90244" y2="5618"/>
                          <a14:backgroundMark x1="53659" y1="35393" x2="85366" y2="33146"/>
                          <a14:backgroundMark x1="34146" y1="70225" x2="17073" y2="72472"/>
                          <a14:backgroundMark x1="46341" y1="67978" x2="92683" y2="61798"/>
                          <a14:backgroundMark x1="41463" y1="37079" x2="48780" y2="36517"/>
                          <a14:backgroundMark x1="9756" y1="24719" x2="26829" y2="33708"/>
                          <a14:backgroundMark x1="65854" y1="91573" x2="95122" y2="91011"/>
                          <a14:backgroundMark x1="41463" y1="67978" x2="9756" y2="71348"/>
                          <a14:backgroundMark x1="34146" y1="69663" x2="41463" y2="691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9656" y="3886387"/>
              <a:ext cx="408816" cy="1774861"/>
            </a:xfrm>
            <a:prstGeom prst="rect">
              <a:avLst/>
            </a:prstGeom>
          </p:spPr>
        </p:pic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F5BE7998-B0FB-4564-AF90-9E104B9E0351}"/>
              </a:ext>
            </a:extLst>
          </p:cNvPr>
          <p:cNvSpPr/>
          <p:nvPr/>
        </p:nvSpPr>
        <p:spPr>
          <a:xfrm>
            <a:off x="2006135" y="1700808"/>
            <a:ext cx="5292681" cy="4896544"/>
          </a:xfrm>
          <a:prstGeom prst="ellipse">
            <a:avLst/>
          </a:prstGeom>
          <a:noFill/>
          <a:ln w="12700">
            <a:solidFill>
              <a:srgbClr val="5B6D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11CFD6-58D9-4561-81D8-1AFFFDC55F13}"/>
              </a:ext>
            </a:extLst>
          </p:cNvPr>
          <p:cNvSpPr txBox="1"/>
          <p:nvPr/>
        </p:nvSpPr>
        <p:spPr>
          <a:xfrm>
            <a:off x="4428208" y="2464851"/>
            <a:ext cx="539836" cy="369332"/>
          </a:xfrm>
          <a:prstGeom prst="rect">
            <a:avLst/>
          </a:prstGeom>
          <a:solidFill>
            <a:srgbClr val="3E465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629021-E6C7-4152-9149-710AC1485010}"/>
              </a:ext>
            </a:extLst>
          </p:cNvPr>
          <p:cNvSpPr txBox="1"/>
          <p:nvPr/>
        </p:nvSpPr>
        <p:spPr>
          <a:xfrm>
            <a:off x="4392204" y="5815486"/>
            <a:ext cx="539836" cy="369332"/>
          </a:xfrm>
          <a:prstGeom prst="rect">
            <a:avLst/>
          </a:prstGeom>
          <a:solidFill>
            <a:srgbClr val="3E465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449032-8CF6-4C5D-8900-740CCFBB1AFB}"/>
              </a:ext>
            </a:extLst>
          </p:cNvPr>
          <p:cNvSpPr txBox="1"/>
          <p:nvPr/>
        </p:nvSpPr>
        <p:spPr>
          <a:xfrm rot="1820691">
            <a:off x="3060342" y="6069442"/>
            <a:ext cx="648072" cy="246221"/>
          </a:xfrm>
          <a:prstGeom prst="rect">
            <a:avLst/>
          </a:prstGeom>
          <a:solidFill>
            <a:srgbClr val="ECC0A5"/>
          </a:solidFill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845140-0532-4936-9E59-41D11218B2C7}"/>
              </a:ext>
            </a:extLst>
          </p:cNvPr>
          <p:cNvSpPr txBox="1"/>
          <p:nvPr/>
        </p:nvSpPr>
        <p:spPr>
          <a:xfrm rot="1612391">
            <a:off x="3692234" y="6311290"/>
            <a:ext cx="621893" cy="400110"/>
          </a:xfrm>
          <a:prstGeom prst="rect">
            <a:avLst/>
          </a:prstGeom>
          <a:solidFill>
            <a:srgbClr val="ECC0A5"/>
          </a:solidFill>
        </p:spPr>
        <p:txBody>
          <a:bodyPr wrap="square" rtlCol="0">
            <a:spAutoFit/>
          </a:bodyPr>
          <a:lstStyle/>
          <a:p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7CB384-3CF5-42EC-9DB1-A8352A3D3232}"/>
              </a:ext>
            </a:extLst>
          </p:cNvPr>
          <p:cNvSpPr txBox="1"/>
          <p:nvPr/>
        </p:nvSpPr>
        <p:spPr>
          <a:xfrm rot="1820691">
            <a:off x="3215352" y="6180613"/>
            <a:ext cx="648072" cy="246221"/>
          </a:xfrm>
          <a:prstGeom prst="rect">
            <a:avLst/>
          </a:prstGeom>
          <a:solidFill>
            <a:srgbClr val="ECC0A5"/>
          </a:solidFill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F8EC62-97B6-4C81-852E-698890E4865D}"/>
              </a:ext>
            </a:extLst>
          </p:cNvPr>
          <p:cNvSpPr txBox="1"/>
          <p:nvPr/>
        </p:nvSpPr>
        <p:spPr>
          <a:xfrm>
            <a:off x="107504" y="144509"/>
            <a:ext cx="4297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활용방안 및 사업화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6E74AF7-FA90-4153-82A9-B4EAB75CF831}"/>
              </a:ext>
            </a:extLst>
          </p:cNvPr>
          <p:cNvSpPr/>
          <p:nvPr/>
        </p:nvSpPr>
        <p:spPr>
          <a:xfrm>
            <a:off x="6138034" y="1741012"/>
            <a:ext cx="1353954" cy="1183810"/>
          </a:xfrm>
          <a:prstGeom prst="ellipse">
            <a:avLst/>
          </a:prstGeom>
          <a:solidFill>
            <a:schemeClr val="bg1"/>
          </a:solidFill>
          <a:ln>
            <a:solidFill>
              <a:srgbClr val="3E465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4BB279-7D8A-4EE3-AA12-5974DDE4D5F7}"/>
              </a:ext>
            </a:extLst>
          </p:cNvPr>
          <p:cNvSpPr txBox="1"/>
          <p:nvPr/>
        </p:nvSpPr>
        <p:spPr>
          <a:xfrm>
            <a:off x="5876437" y="1978682"/>
            <a:ext cx="1877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E465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최신 </a:t>
            </a:r>
            <a:endParaRPr lang="en-US" altLang="ko-KR" dirty="0">
              <a:solidFill>
                <a:srgbClr val="3E465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3E465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 트렌드</a:t>
            </a:r>
            <a:endParaRPr lang="en-US" altLang="ko-KR" dirty="0">
              <a:solidFill>
                <a:srgbClr val="3E465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598177C-B141-4DD8-A859-197720501D1B}"/>
              </a:ext>
            </a:extLst>
          </p:cNvPr>
          <p:cNvSpPr/>
          <p:nvPr/>
        </p:nvSpPr>
        <p:spPr>
          <a:xfrm>
            <a:off x="1825972" y="1717080"/>
            <a:ext cx="1382864" cy="1208568"/>
          </a:xfrm>
          <a:prstGeom prst="ellipse">
            <a:avLst/>
          </a:prstGeom>
          <a:solidFill>
            <a:schemeClr val="bg1"/>
          </a:solidFill>
          <a:ln>
            <a:solidFill>
              <a:srgbClr val="3E465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4F57C1-E737-4CFF-B2BE-842E90A80E9E}"/>
              </a:ext>
            </a:extLst>
          </p:cNvPr>
          <p:cNvSpPr txBox="1"/>
          <p:nvPr/>
        </p:nvSpPr>
        <p:spPr>
          <a:xfrm>
            <a:off x="1324722" y="2154213"/>
            <a:ext cx="239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A48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 설문</a:t>
            </a:r>
            <a:endParaRPr lang="en-US" altLang="ko-KR" dirty="0">
              <a:solidFill>
                <a:srgbClr val="3A48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0E40208-0B2F-4688-B45D-F538082AE029}"/>
              </a:ext>
            </a:extLst>
          </p:cNvPr>
          <p:cNvSpPr/>
          <p:nvPr/>
        </p:nvSpPr>
        <p:spPr>
          <a:xfrm>
            <a:off x="342837" y="2933786"/>
            <a:ext cx="2530788" cy="2303256"/>
          </a:xfrm>
          <a:prstGeom prst="ellipse">
            <a:avLst/>
          </a:prstGeom>
          <a:solidFill>
            <a:schemeClr val="bg1"/>
          </a:solidFill>
          <a:ln>
            <a:solidFill>
              <a:srgbClr val="3E4651">
                <a:alpha val="75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3615B-C42E-4AB3-AF29-F6E883D3C8F2}"/>
              </a:ext>
            </a:extLst>
          </p:cNvPr>
          <p:cNvSpPr txBox="1"/>
          <p:nvPr/>
        </p:nvSpPr>
        <p:spPr>
          <a:xfrm>
            <a:off x="452557" y="3612206"/>
            <a:ext cx="29531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3A48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공공장소에 설문 기기 배치</a:t>
            </a:r>
            <a:endParaRPr lang="en-US" altLang="ko-KR" sz="1400" dirty="0">
              <a:solidFill>
                <a:srgbClr val="3A48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3A48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이슈에 대한</a:t>
            </a:r>
            <a:r>
              <a:rPr lang="en-US" altLang="ko-KR" sz="1400" dirty="0">
                <a:solidFill>
                  <a:srgbClr val="3A48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r>
              <a:rPr lang="en-US" altLang="ko-KR" sz="1400" dirty="0">
                <a:solidFill>
                  <a:srgbClr val="3A48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z="1400" dirty="0">
                <a:solidFill>
                  <a:srgbClr val="3A48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효과적인 설문 진행 </a:t>
            </a:r>
            <a:endParaRPr lang="en-US" altLang="ko-KR" sz="1400" dirty="0">
              <a:solidFill>
                <a:srgbClr val="3A48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3A48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설문 결과의 신뢰도 향상</a:t>
            </a:r>
            <a:endParaRPr lang="en-US" altLang="ko-KR" sz="1400" dirty="0">
              <a:solidFill>
                <a:srgbClr val="3A48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3F53A10-526D-4E6B-9A01-4B8A39A4DB2D}"/>
              </a:ext>
            </a:extLst>
          </p:cNvPr>
          <p:cNvSpPr/>
          <p:nvPr/>
        </p:nvSpPr>
        <p:spPr>
          <a:xfrm>
            <a:off x="6312376" y="3003998"/>
            <a:ext cx="2508096" cy="2233044"/>
          </a:xfrm>
          <a:prstGeom prst="ellipse">
            <a:avLst/>
          </a:prstGeom>
          <a:solidFill>
            <a:schemeClr val="bg1"/>
          </a:solidFill>
          <a:ln>
            <a:solidFill>
              <a:srgbClr val="3E4651">
                <a:alpha val="75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EA65F6-8249-4055-A40D-204394C04CE1}"/>
              </a:ext>
            </a:extLst>
          </p:cNvPr>
          <p:cNvSpPr txBox="1"/>
          <p:nvPr/>
        </p:nvSpPr>
        <p:spPr>
          <a:xfrm>
            <a:off x="6549931" y="3654712"/>
            <a:ext cx="2604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3A48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음료 자판기 뿐 아니라</a:t>
            </a:r>
            <a:r>
              <a:rPr lang="en-US" altLang="ko-KR" sz="1400" dirty="0">
                <a:solidFill>
                  <a:srgbClr val="3A48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r>
              <a:rPr lang="ko-KR" altLang="en-US" sz="1400" dirty="0">
                <a:solidFill>
                  <a:srgbClr val="3A48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유행하는 인형 뽑기나 </a:t>
            </a:r>
            <a:endParaRPr lang="en-US" altLang="ko-KR" sz="1400" dirty="0">
              <a:solidFill>
                <a:srgbClr val="3A48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3A48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코인 노래방과 같은</a:t>
            </a:r>
            <a:endParaRPr lang="en-US" altLang="ko-KR" sz="1400" dirty="0">
              <a:solidFill>
                <a:srgbClr val="3A48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3A48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판매 기기에 적용 가능</a:t>
            </a:r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0BFD51A6-880D-4281-8DC9-1D58DAC97AD8}"/>
              </a:ext>
            </a:extLst>
          </p:cNvPr>
          <p:cNvSpPr/>
          <p:nvPr/>
        </p:nvSpPr>
        <p:spPr>
          <a:xfrm rot="14411394">
            <a:off x="1192928" y="2017578"/>
            <a:ext cx="1125023" cy="1311119"/>
          </a:xfrm>
          <a:prstGeom prst="arc">
            <a:avLst>
              <a:gd name="adj1" fmla="val 16200000"/>
              <a:gd name="adj2" fmla="val 2659322"/>
            </a:avLst>
          </a:prstGeom>
          <a:ln w="22225">
            <a:solidFill>
              <a:srgbClr val="3E4651">
                <a:alpha val="65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원호 38">
            <a:extLst>
              <a:ext uri="{FF2B5EF4-FFF2-40B4-BE49-F238E27FC236}">
                <a16:creationId xmlns:a16="http://schemas.microsoft.com/office/drawing/2014/main" id="{5D6E43FB-09F4-4080-8595-D5278E7C09AF}"/>
              </a:ext>
            </a:extLst>
          </p:cNvPr>
          <p:cNvSpPr/>
          <p:nvPr/>
        </p:nvSpPr>
        <p:spPr>
          <a:xfrm rot="20777840">
            <a:off x="7060770" y="2144985"/>
            <a:ext cx="1125023" cy="1311119"/>
          </a:xfrm>
          <a:prstGeom prst="arc">
            <a:avLst>
              <a:gd name="adj1" fmla="val 16200000"/>
              <a:gd name="adj2" fmla="val 2659322"/>
            </a:avLst>
          </a:prstGeom>
          <a:ln w="22225">
            <a:solidFill>
              <a:srgbClr val="3E4651">
                <a:alpha val="65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524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>
            <a:extLst>
              <a:ext uri="{FF2B5EF4-FFF2-40B4-BE49-F238E27FC236}">
                <a16:creationId xmlns:a16="http://schemas.microsoft.com/office/drawing/2014/main" id="{D1923A1B-31F7-4200-99C6-56918606D6E8}"/>
              </a:ext>
            </a:extLst>
          </p:cNvPr>
          <p:cNvGrpSpPr/>
          <p:nvPr/>
        </p:nvGrpSpPr>
        <p:grpSpPr>
          <a:xfrm>
            <a:off x="1763689" y="1087785"/>
            <a:ext cx="5649628" cy="5651447"/>
            <a:chOff x="1655085" y="950905"/>
            <a:chExt cx="5847760" cy="5788327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98BE008-E306-4B64-98BF-8FC7A0118A46}"/>
                </a:ext>
              </a:extLst>
            </p:cNvPr>
            <p:cNvSpPr/>
            <p:nvPr/>
          </p:nvSpPr>
          <p:spPr>
            <a:xfrm>
              <a:off x="1655085" y="950905"/>
              <a:ext cx="5847760" cy="5788327"/>
            </a:xfrm>
            <a:prstGeom prst="ellipse">
              <a:avLst/>
            </a:prstGeom>
            <a:noFill/>
            <a:ln w="15875">
              <a:solidFill>
                <a:srgbClr val="C1C8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99966E6-F6AC-4C9B-B837-75E48E8CBCAE}"/>
                </a:ext>
              </a:extLst>
            </p:cNvPr>
            <p:cNvSpPr/>
            <p:nvPr/>
          </p:nvSpPr>
          <p:spPr>
            <a:xfrm>
              <a:off x="1763688" y="1052737"/>
              <a:ext cx="5649628" cy="5616623"/>
            </a:xfrm>
            <a:prstGeom prst="ellipse">
              <a:avLst/>
            </a:prstGeom>
            <a:noFill/>
            <a:ln w="15875">
              <a:solidFill>
                <a:srgbClr val="C1C8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4F5AC833-78FC-43AB-8B1D-96EE6BA6D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253975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2C8202-0C89-4335-A86B-A4BABBD481FC}"/>
              </a:ext>
            </a:extLst>
          </p:cNvPr>
          <p:cNvSpPr txBox="1"/>
          <p:nvPr/>
        </p:nvSpPr>
        <p:spPr>
          <a:xfrm>
            <a:off x="4518106" y="2522632"/>
            <a:ext cx="360040" cy="369332"/>
          </a:xfrm>
          <a:prstGeom prst="rect">
            <a:avLst/>
          </a:prstGeom>
          <a:solidFill>
            <a:srgbClr val="3E465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25900B-D479-4653-B010-27118099C0A8}"/>
              </a:ext>
            </a:extLst>
          </p:cNvPr>
          <p:cNvSpPr txBox="1"/>
          <p:nvPr/>
        </p:nvSpPr>
        <p:spPr>
          <a:xfrm>
            <a:off x="4464212" y="5830065"/>
            <a:ext cx="467828" cy="343407"/>
          </a:xfrm>
          <a:prstGeom prst="rect">
            <a:avLst/>
          </a:prstGeom>
          <a:solidFill>
            <a:srgbClr val="3E465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5431951-3B70-4C16-B634-474E726DBD7B}"/>
              </a:ext>
            </a:extLst>
          </p:cNvPr>
          <p:cNvGrpSpPr/>
          <p:nvPr/>
        </p:nvGrpSpPr>
        <p:grpSpPr>
          <a:xfrm>
            <a:off x="1585670" y="1169368"/>
            <a:ext cx="5688632" cy="5688632"/>
            <a:chOff x="1619896" y="1169368"/>
            <a:chExt cx="5688632" cy="568863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6BF7AC8-7680-4589-9143-70BE9FD06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9846" l="10000" r="90000">
                          <a14:foregroundMark x1="23846" y1="86923" x2="17385" y2="91923"/>
                          <a14:foregroundMark x1="17385" y1="91923" x2="13231" y2="99154"/>
                          <a14:foregroundMark x1="13231" y1="99154" x2="40308" y2="99846"/>
                          <a14:foregroundMark x1="51064" y1="93299" x2="56231" y2="90154"/>
                          <a14:foregroundMark x1="40308" y1="99846" x2="48371" y2="94938"/>
                          <a14:foregroundMark x1="58846" y1="81154" x2="49692" y2="80846"/>
                          <a14:backgroundMark x1="51000" y1="94308" x2="48769" y2="95385"/>
                          <a14:backgroundMark x1="50385" y1="94077" x2="50385" y2="94077"/>
                          <a14:backgroundMark x1="51462" y1="93923" x2="50538" y2="93923"/>
                          <a14:backgroundMark x1="50692" y1="94077" x2="50846" y2="93769"/>
                          <a14:backgroundMark x1="50538" y1="94077" x2="50154" y2="93615"/>
                          <a14:backgroundMark x1="62692" y1="42923" x2="54000" y2="38692"/>
                          <a14:backgroundMark x1="54000" y1="38692" x2="45462" y2="40538"/>
                          <a14:backgroundMark x1="45462" y1="40538" x2="47692" y2="49462"/>
                          <a14:backgroundMark x1="47692" y1="49462" x2="56538" y2="50231"/>
                          <a14:backgroundMark x1="56538" y1="50231" x2="63000" y2="44923"/>
                          <a14:backgroundMark x1="63000" y1="44923" x2="61385" y2="41538"/>
                          <a14:backgroundMark x1="39923" y1="53077" x2="41077" y2="80538"/>
                          <a14:backgroundMark x1="41077" y1="80538" x2="49462" y2="80462"/>
                          <a14:backgroundMark x1="58074" y1="79914" x2="58000" y2="53077"/>
                          <a14:backgroundMark x1="61846" y1="53923" x2="61154" y2="71154"/>
                          <a14:backgroundMark x1="61154" y1="71154" x2="59538" y2="74385"/>
                          <a14:backgroundMark x1="64385" y1="60000" x2="66923" y2="58769"/>
                          <a14:backgroundMark x1="65923" y1="68615" x2="66923" y2="683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896" y="1169368"/>
              <a:ext cx="5688632" cy="5688632"/>
            </a:xfrm>
            <a:prstGeom prst="rect">
              <a:avLst/>
            </a:prstGeom>
          </p:spPr>
        </p:pic>
        <p:sp>
          <p:nvSpPr>
            <p:cNvPr id="14" name="모서리가 둥근 직사각형 5">
              <a:extLst>
                <a:ext uri="{FF2B5EF4-FFF2-40B4-BE49-F238E27FC236}">
                  <a16:creationId xmlns:a16="http://schemas.microsoft.com/office/drawing/2014/main" id="{55A37F95-B861-4F27-8140-58068C6EE4FD}"/>
                </a:ext>
              </a:extLst>
            </p:cNvPr>
            <p:cNvSpPr/>
            <p:nvPr/>
          </p:nvSpPr>
          <p:spPr>
            <a:xfrm>
              <a:off x="3881227" y="2891964"/>
              <a:ext cx="1633798" cy="2880320"/>
            </a:xfrm>
            <a:prstGeom prst="roundRect">
              <a:avLst>
                <a:gd name="adj" fmla="val 0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rgbClr val="BFCCD5"/>
                </a:gs>
              </a:gsLst>
              <a:lin ang="5400000" scaled="1"/>
            </a:gra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cene3d>
              <a:camera prst="isometricOffAxis1Top">
                <a:rot lat="0" lon="0" rev="0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rgbClr val="3A4852"/>
                  </a:solidFill>
                  <a:cs typeface="Aharoni" panose="02010803020104030203" pitchFamily="2" charset="-79"/>
                </a:rPr>
                <a:t>Survey</a:t>
              </a:r>
              <a:r>
                <a:rPr lang="en-US" altLang="ko-KR" sz="2000" b="1" i="1" dirty="0">
                  <a:solidFill>
                    <a:srgbClr val="3A4852"/>
                  </a:solidFill>
                  <a:cs typeface="Aharoni" panose="02010803020104030203" pitchFamily="2" charset="-79"/>
                </a:rPr>
                <a:t> </a:t>
              </a:r>
              <a:r>
                <a:rPr lang="en-US" altLang="ko-KR" sz="2000" b="1" dirty="0" err="1">
                  <a:solidFill>
                    <a:srgbClr val="3A4852"/>
                  </a:solidFill>
                  <a:cs typeface="Aharoni" panose="02010803020104030203" pitchFamily="2" charset="-79"/>
                </a:rPr>
                <a:t>Flatform</a:t>
              </a:r>
              <a:endParaRPr lang="ko-KR" altLang="en-US" sz="2000" b="1" dirty="0">
                <a:solidFill>
                  <a:srgbClr val="3A4852"/>
                </a:solidFill>
                <a:cs typeface="Aharoni" panose="02010803020104030203" pitchFamily="2" charset="-79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B294B2F-68F9-4874-951A-5087245D5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551" b="95506" l="9756" r="87805">
                          <a14:foregroundMark x1="78693" y1="10194" x2="77302" y2="11143"/>
                          <a14:foregroundMark x1="82685" y1="12948" x2="82927" y2="12360"/>
                          <a14:foregroundMark x1="79373" y1="21014" x2="79916" y2="19692"/>
                          <a14:backgroundMark x1="2439" y1="22472" x2="19512" y2="99438"/>
                          <a14:backgroundMark x1="65854" y1="35955" x2="4878" y2="35955"/>
                          <a14:backgroundMark x1="58537" y1="7303" x2="2439" y2="10674"/>
                          <a14:backgroundMark x1="41463" y1="94944" x2="97561" y2="95506"/>
                          <a14:backgroundMark x1="12195" y1="83708" x2="73171" y2="93820"/>
                          <a14:backgroundMark x1="73171" y1="92135" x2="95122" y2="91573"/>
                          <a14:backgroundMark x1="12195" y1="70225" x2="73171" y2="63483"/>
                          <a14:backgroundMark x1="4878" y1="56742" x2="65854" y2="65730"/>
                          <a14:backgroundMark x1="4878" y1="27528" x2="68293" y2="35393"/>
                          <a14:backgroundMark x1="9756" y1="3933" x2="2439" y2="4494"/>
                          <a14:backgroundMark x1="31707" y1="10674" x2="4878" y2="14607"/>
                          <a14:backgroundMark x1="31707" y1="7303" x2="2439" y2="12921"/>
                          <a14:backgroundMark x1="65854" y1="7303" x2="2439" y2="8989"/>
                          <a14:backgroundMark x1="53659" y1="7303" x2="4878" y2="7303"/>
                          <a14:backgroundMark x1="31707" y1="5618" x2="2439" y2="4494"/>
                          <a14:backgroundMark x1="51220" y1="35955" x2="4878" y2="37079"/>
                          <a14:backgroundMark x1="39024" y1="37079" x2="9756" y2="44944"/>
                          <a14:backgroundMark x1="87805" y1="35393" x2="26829" y2="35393"/>
                          <a14:backgroundMark x1="12195" y1="15730" x2="7317" y2="32584"/>
                          <a14:backgroundMark x1="9756" y1="25843" x2="17073" y2="31461"/>
                          <a14:backgroundMark x1="41463" y1="6180" x2="51220" y2="6180"/>
                          <a14:backgroundMark x1="41463" y1="7303" x2="90244" y2="5618"/>
                          <a14:backgroundMark x1="53659" y1="35393" x2="85366" y2="33146"/>
                          <a14:backgroundMark x1="34146" y1="70225" x2="17073" y2="72472"/>
                          <a14:backgroundMark x1="46341" y1="67978" x2="92683" y2="61798"/>
                          <a14:backgroundMark x1="41463" y1="37079" x2="48780" y2="36517"/>
                          <a14:backgroundMark x1="9756" y1="24719" x2="26829" y2="33708"/>
                          <a14:backgroundMark x1="65854" y1="91573" x2="95122" y2="91011"/>
                          <a14:backgroundMark x1="41463" y1="67978" x2="9756" y2="71348"/>
                          <a14:backgroundMark x1="34146" y1="69663" x2="41463" y2="691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9656" y="3886387"/>
              <a:ext cx="408816" cy="177486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711CFD6-58D9-4561-81D8-1AFFFDC55F13}"/>
              </a:ext>
            </a:extLst>
          </p:cNvPr>
          <p:cNvSpPr txBox="1"/>
          <p:nvPr/>
        </p:nvSpPr>
        <p:spPr>
          <a:xfrm>
            <a:off x="4485809" y="2495563"/>
            <a:ext cx="539836" cy="369332"/>
          </a:xfrm>
          <a:prstGeom prst="rect">
            <a:avLst/>
          </a:prstGeom>
          <a:solidFill>
            <a:srgbClr val="3E465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629021-E6C7-4152-9149-710AC1485010}"/>
              </a:ext>
            </a:extLst>
          </p:cNvPr>
          <p:cNvSpPr txBox="1"/>
          <p:nvPr/>
        </p:nvSpPr>
        <p:spPr>
          <a:xfrm>
            <a:off x="4449805" y="5846198"/>
            <a:ext cx="539836" cy="369332"/>
          </a:xfrm>
          <a:prstGeom prst="rect">
            <a:avLst/>
          </a:prstGeom>
          <a:solidFill>
            <a:srgbClr val="3E465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449032-8CF6-4C5D-8900-740CCFBB1AFB}"/>
              </a:ext>
            </a:extLst>
          </p:cNvPr>
          <p:cNvSpPr txBox="1"/>
          <p:nvPr/>
        </p:nvSpPr>
        <p:spPr>
          <a:xfrm rot="1820691">
            <a:off x="3060342" y="6069442"/>
            <a:ext cx="648072" cy="246221"/>
          </a:xfrm>
          <a:prstGeom prst="rect">
            <a:avLst/>
          </a:prstGeom>
          <a:solidFill>
            <a:srgbClr val="ECC0A5"/>
          </a:solidFill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845140-0532-4936-9E59-41D11218B2C7}"/>
              </a:ext>
            </a:extLst>
          </p:cNvPr>
          <p:cNvSpPr txBox="1"/>
          <p:nvPr/>
        </p:nvSpPr>
        <p:spPr>
          <a:xfrm rot="1612391">
            <a:off x="3692234" y="6311290"/>
            <a:ext cx="621893" cy="400110"/>
          </a:xfrm>
          <a:prstGeom prst="rect">
            <a:avLst/>
          </a:prstGeom>
          <a:solidFill>
            <a:srgbClr val="ECC0A5"/>
          </a:solidFill>
        </p:spPr>
        <p:txBody>
          <a:bodyPr wrap="square" rtlCol="0">
            <a:spAutoFit/>
          </a:bodyPr>
          <a:lstStyle/>
          <a:p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7CB384-3CF5-42EC-9DB1-A8352A3D3232}"/>
              </a:ext>
            </a:extLst>
          </p:cNvPr>
          <p:cNvSpPr txBox="1"/>
          <p:nvPr/>
        </p:nvSpPr>
        <p:spPr>
          <a:xfrm rot="1820691">
            <a:off x="3118309" y="6061654"/>
            <a:ext cx="648072" cy="246221"/>
          </a:xfrm>
          <a:prstGeom prst="rect">
            <a:avLst/>
          </a:prstGeom>
          <a:solidFill>
            <a:srgbClr val="ECC0A5"/>
          </a:solidFill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F8EC62-97B6-4C81-852E-698890E4865D}"/>
              </a:ext>
            </a:extLst>
          </p:cNvPr>
          <p:cNvSpPr txBox="1"/>
          <p:nvPr/>
        </p:nvSpPr>
        <p:spPr>
          <a:xfrm>
            <a:off x="107504" y="144509"/>
            <a:ext cx="4297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활용방안 및 사업화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3F53A10-526D-4E6B-9A01-4B8A39A4DB2D}"/>
              </a:ext>
            </a:extLst>
          </p:cNvPr>
          <p:cNvSpPr/>
          <p:nvPr/>
        </p:nvSpPr>
        <p:spPr>
          <a:xfrm>
            <a:off x="6235191" y="1192569"/>
            <a:ext cx="2604608" cy="2453057"/>
          </a:xfrm>
          <a:prstGeom prst="ellipse">
            <a:avLst/>
          </a:prstGeom>
          <a:solidFill>
            <a:schemeClr val="bg1"/>
          </a:solidFill>
          <a:ln>
            <a:solidFill>
              <a:srgbClr val="5B6D7B">
                <a:alpha val="75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EA65F6-8249-4055-A40D-204394C04CE1}"/>
              </a:ext>
            </a:extLst>
          </p:cNvPr>
          <p:cNvSpPr txBox="1"/>
          <p:nvPr/>
        </p:nvSpPr>
        <p:spPr>
          <a:xfrm>
            <a:off x="6374205" y="2035336"/>
            <a:ext cx="25135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3E465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자동판매기기에 스마트 기능 추가</a:t>
            </a:r>
            <a:endParaRPr lang="en-US" altLang="ko-KR" sz="1400" dirty="0">
              <a:solidFill>
                <a:srgbClr val="3E465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3E465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산업에 부가적인 재미를 더하여 소비자들의 서비스</a:t>
            </a:r>
            <a:endParaRPr lang="en-US" altLang="ko-KR" sz="1400" dirty="0">
              <a:solidFill>
                <a:srgbClr val="3E465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3E465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400" dirty="0">
                <a:solidFill>
                  <a:srgbClr val="3E465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사용향상 기대</a:t>
            </a:r>
            <a:endParaRPr lang="ko-KR" altLang="en-US" sz="1400" dirty="0">
              <a:solidFill>
                <a:srgbClr val="3E465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42783B3-E5E7-4D88-BCBD-E9EDFE9A1DAD}"/>
              </a:ext>
            </a:extLst>
          </p:cNvPr>
          <p:cNvSpPr/>
          <p:nvPr/>
        </p:nvSpPr>
        <p:spPr>
          <a:xfrm>
            <a:off x="4387418" y="4013684"/>
            <a:ext cx="573115" cy="543546"/>
          </a:xfrm>
          <a:prstGeom prst="ellipse">
            <a:avLst/>
          </a:prstGeom>
          <a:noFill/>
          <a:ln w="15875">
            <a:solidFill>
              <a:srgbClr val="C1C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7504B92-AB4D-4782-8B0D-C9CA95A6B630}"/>
              </a:ext>
            </a:extLst>
          </p:cNvPr>
          <p:cNvSpPr/>
          <p:nvPr/>
        </p:nvSpPr>
        <p:spPr>
          <a:xfrm>
            <a:off x="4072240" y="3673483"/>
            <a:ext cx="1210355" cy="1280581"/>
          </a:xfrm>
          <a:prstGeom prst="ellipse">
            <a:avLst/>
          </a:prstGeom>
          <a:noFill/>
          <a:ln w="15875">
            <a:solidFill>
              <a:srgbClr val="C1C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64A071D-D7AA-44E1-9F99-9DA5C5B84ECA}"/>
              </a:ext>
            </a:extLst>
          </p:cNvPr>
          <p:cNvSpPr/>
          <p:nvPr/>
        </p:nvSpPr>
        <p:spPr>
          <a:xfrm>
            <a:off x="4013460" y="3623906"/>
            <a:ext cx="1321030" cy="1400970"/>
          </a:xfrm>
          <a:prstGeom prst="ellipse">
            <a:avLst/>
          </a:prstGeom>
          <a:noFill/>
          <a:ln w="15875">
            <a:solidFill>
              <a:srgbClr val="C1C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F659E44-4010-4920-925D-D1ADB6458E0C}"/>
              </a:ext>
            </a:extLst>
          </p:cNvPr>
          <p:cNvSpPr/>
          <p:nvPr/>
        </p:nvSpPr>
        <p:spPr>
          <a:xfrm>
            <a:off x="3651578" y="3219307"/>
            <a:ext cx="2100357" cy="2201569"/>
          </a:xfrm>
          <a:prstGeom prst="ellipse">
            <a:avLst/>
          </a:prstGeom>
          <a:noFill/>
          <a:ln w="15875">
            <a:solidFill>
              <a:srgbClr val="C1C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EDCD9FD-E8E9-436C-94D3-A2B85DB853CB}"/>
              </a:ext>
            </a:extLst>
          </p:cNvPr>
          <p:cNvSpPr/>
          <p:nvPr/>
        </p:nvSpPr>
        <p:spPr>
          <a:xfrm>
            <a:off x="3553424" y="3132492"/>
            <a:ext cx="2302450" cy="2323180"/>
          </a:xfrm>
          <a:prstGeom prst="ellipse">
            <a:avLst/>
          </a:prstGeom>
          <a:noFill/>
          <a:ln w="15875">
            <a:solidFill>
              <a:srgbClr val="C1C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898D91-0E6D-4ED2-BAF2-504B3CF74AFC}"/>
              </a:ext>
            </a:extLst>
          </p:cNvPr>
          <p:cNvCxnSpPr>
            <a:cxnSpLocks/>
            <a:endCxn id="52" idx="7"/>
          </p:cNvCxnSpPr>
          <p:nvPr/>
        </p:nvCxnSpPr>
        <p:spPr>
          <a:xfrm flipH="1">
            <a:off x="5518688" y="2810635"/>
            <a:ext cx="783270" cy="662079"/>
          </a:xfrm>
          <a:prstGeom prst="line">
            <a:avLst/>
          </a:prstGeom>
          <a:ln w="15875">
            <a:solidFill>
              <a:srgbClr val="C1C8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E742C73-713F-4E6E-8AE5-2AC950303D31}"/>
              </a:ext>
            </a:extLst>
          </p:cNvPr>
          <p:cNvSpPr txBox="1"/>
          <p:nvPr/>
        </p:nvSpPr>
        <p:spPr>
          <a:xfrm>
            <a:off x="6217156" y="1470365"/>
            <a:ext cx="247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E465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산업적 효과</a:t>
            </a:r>
            <a:endParaRPr lang="en-US" altLang="ko-KR" dirty="0">
              <a:solidFill>
                <a:srgbClr val="3E465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D9860A7-A4AE-4A0D-9370-12A1B272F7F8}"/>
              </a:ext>
            </a:extLst>
          </p:cNvPr>
          <p:cNvCxnSpPr>
            <a:cxnSpLocks/>
          </p:cNvCxnSpPr>
          <p:nvPr/>
        </p:nvCxnSpPr>
        <p:spPr>
          <a:xfrm flipH="1" flipV="1">
            <a:off x="5835898" y="4551988"/>
            <a:ext cx="1149975" cy="621673"/>
          </a:xfrm>
          <a:prstGeom prst="line">
            <a:avLst/>
          </a:prstGeom>
          <a:ln w="15875">
            <a:solidFill>
              <a:srgbClr val="C1C8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E841472B-3BA7-48C0-AA6B-F4DF542565BB}"/>
              </a:ext>
            </a:extLst>
          </p:cNvPr>
          <p:cNvSpPr/>
          <p:nvPr/>
        </p:nvSpPr>
        <p:spPr>
          <a:xfrm>
            <a:off x="6407285" y="4085214"/>
            <a:ext cx="2508096" cy="2233044"/>
          </a:xfrm>
          <a:prstGeom prst="ellipse">
            <a:avLst/>
          </a:prstGeom>
          <a:solidFill>
            <a:schemeClr val="bg1"/>
          </a:solidFill>
          <a:ln>
            <a:solidFill>
              <a:srgbClr val="5B6D7B">
                <a:alpha val="75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3C86C2C-9406-4F61-8D10-CECF090FAA60}"/>
              </a:ext>
            </a:extLst>
          </p:cNvPr>
          <p:cNvSpPr txBox="1"/>
          <p:nvPr/>
        </p:nvSpPr>
        <p:spPr>
          <a:xfrm>
            <a:off x="6502380" y="4910472"/>
            <a:ext cx="23179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3E465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엔터테인먼트 </a:t>
            </a:r>
            <a:r>
              <a:rPr lang="en-US" altLang="ko-KR" sz="1400" dirty="0">
                <a:solidFill>
                  <a:srgbClr val="3E465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3E465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인형 뽑기</a:t>
            </a:r>
            <a:r>
              <a:rPr lang="en-US" altLang="ko-KR" sz="1400" dirty="0">
                <a:solidFill>
                  <a:srgbClr val="3E465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3E465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코인 노래방</a:t>
            </a:r>
            <a:r>
              <a:rPr lang="en-US" altLang="ko-KR" sz="1400" dirty="0">
                <a:solidFill>
                  <a:srgbClr val="3E465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 dirty="0">
                <a:solidFill>
                  <a:srgbClr val="3E465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활용되는</a:t>
            </a:r>
            <a:r>
              <a:rPr lang="en-US" altLang="ko-KR" sz="1400" dirty="0">
                <a:solidFill>
                  <a:srgbClr val="3E465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3E465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자동판매기기 서비스의 사용 빈도를 증가</a:t>
            </a:r>
            <a:endParaRPr lang="en-US" altLang="ko-KR" sz="1400" dirty="0">
              <a:solidFill>
                <a:srgbClr val="3E465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solidFill>
                <a:srgbClr val="3A48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2BFA3A-F933-42DC-BB4F-C2E894F464A8}"/>
              </a:ext>
            </a:extLst>
          </p:cNvPr>
          <p:cNvSpPr txBox="1"/>
          <p:nvPr/>
        </p:nvSpPr>
        <p:spPr>
          <a:xfrm>
            <a:off x="6722759" y="4385020"/>
            <a:ext cx="187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E465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문화적 효과</a:t>
            </a:r>
            <a:endParaRPr lang="en-US" altLang="ko-KR" dirty="0">
              <a:solidFill>
                <a:srgbClr val="3E465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2926775-9EEF-4977-9ACC-C0588A74E7F8}"/>
              </a:ext>
            </a:extLst>
          </p:cNvPr>
          <p:cNvCxnSpPr>
            <a:cxnSpLocks/>
          </p:cNvCxnSpPr>
          <p:nvPr/>
        </p:nvCxnSpPr>
        <p:spPr>
          <a:xfrm>
            <a:off x="2917721" y="3274476"/>
            <a:ext cx="772101" cy="410633"/>
          </a:xfrm>
          <a:prstGeom prst="line">
            <a:avLst/>
          </a:prstGeom>
          <a:ln w="15875">
            <a:solidFill>
              <a:srgbClr val="C1C8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8FFE8FF1-9802-4744-8C05-3925A972F677}"/>
              </a:ext>
            </a:extLst>
          </p:cNvPr>
          <p:cNvSpPr/>
          <p:nvPr/>
        </p:nvSpPr>
        <p:spPr>
          <a:xfrm>
            <a:off x="98443" y="1907833"/>
            <a:ext cx="3226951" cy="3046231"/>
          </a:xfrm>
          <a:prstGeom prst="ellipse">
            <a:avLst/>
          </a:prstGeom>
          <a:solidFill>
            <a:schemeClr val="bg1"/>
          </a:solidFill>
          <a:ln>
            <a:solidFill>
              <a:srgbClr val="5B6D7B">
                <a:alpha val="75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44C82EC-8A8E-4D5F-B0BC-18532912D41C}"/>
              </a:ext>
            </a:extLst>
          </p:cNvPr>
          <p:cNvSpPr txBox="1"/>
          <p:nvPr/>
        </p:nvSpPr>
        <p:spPr>
          <a:xfrm>
            <a:off x="216514" y="2823687"/>
            <a:ext cx="29134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3E465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ko-KR" altLang="en-US" sz="1400" dirty="0" err="1">
                <a:solidFill>
                  <a:srgbClr val="3E465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전화설문</a:t>
            </a:r>
            <a:r>
              <a:rPr lang="ko-KR" altLang="en-US" sz="1400" dirty="0">
                <a:solidFill>
                  <a:srgbClr val="3E465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 필요한 인건비 및 시간 절감</a:t>
            </a:r>
            <a:endParaRPr lang="en-US" altLang="ko-KR" sz="1400" dirty="0">
              <a:solidFill>
                <a:srgbClr val="3E465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3E465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집중도를 판단하여 신뢰도 향상</a:t>
            </a:r>
            <a:endParaRPr lang="en-US" altLang="ko-KR" sz="1400" dirty="0">
              <a:solidFill>
                <a:srgbClr val="3E465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3E465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접근성이 높은 자동판매기기기 등을 활용</a:t>
            </a:r>
            <a:endParaRPr lang="en-US" altLang="ko-KR" sz="1400" dirty="0">
              <a:solidFill>
                <a:srgbClr val="3E465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3E465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직접적인 할인혜택을 주어 참여도를 높임으로써 경제적 효과를 기대</a:t>
            </a:r>
            <a:endParaRPr lang="en-US" altLang="ko-KR" sz="1400" dirty="0">
              <a:solidFill>
                <a:srgbClr val="3E465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solidFill>
                <a:srgbClr val="3A48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BA4A3D-A568-4F6B-96B7-032F1F3B1CCD}"/>
              </a:ext>
            </a:extLst>
          </p:cNvPr>
          <p:cNvSpPr txBox="1"/>
          <p:nvPr/>
        </p:nvSpPr>
        <p:spPr>
          <a:xfrm>
            <a:off x="562446" y="2322730"/>
            <a:ext cx="210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E465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경제적 효과</a:t>
            </a:r>
            <a:endParaRPr lang="en-US" altLang="ko-KR" dirty="0">
              <a:solidFill>
                <a:srgbClr val="3E465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90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EBBA8948-D8EB-4ABF-9246-9F997EC6C404}"/>
              </a:ext>
            </a:extLst>
          </p:cNvPr>
          <p:cNvSpPr txBox="1"/>
          <p:nvPr/>
        </p:nvSpPr>
        <p:spPr>
          <a:xfrm>
            <a:off x="107504" y="144509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AA46D77-CD49-4564-83C9-CF691B7E076A}"/>
              </a:ext>
            </a:extLst>
          </p:cNvPr>
          <p:cNvGrpSpPr/>
          <p:nvPr/>
        </p:nvGrpSpPr>
        <p:grpSpPr>
          <a:xfrm>
            <a:off x="5342370" y="3554610"/>
            <a:ext cx="3359002" cy="2476417"/>
            <a:chOff x="6969876" y="478869"/>
            <a:chExt cx="2005370" cy="1118978"/>
          </a:xfrm>
        </p:grpSpPr>
        <p:pic>
          <p:nvPicPr>
            <p:cNvPr id="71" name="그래픽 70" descr="스마트폰">
              <a:extLst>
                <a:ext uri="{FF2B5EF4-FFF2-40B4-BE49-F238E27FC236}">
                  <a16:creationId xmlns:a16="http://schemas.microsoft.com/office/drawing/2014/main" id="{E4D9E781-F85C-4986-A784-C819BA798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69876" y="478869"/>
              <a:ext cx="2005370" cy="1118978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297E482-0F6E-4788-95F6-007A55AE2389}"/>
                </a:ext>
              </a:extLst>
            </p:cNvPr>
            <p:cNvSpPr txBox="1"/>
            <p:nvPr/>
          </p:nvSpPr>
          <p:spPr>
            <a:xfrm>
              <a:off x="7468504" y="855032"/>
              <a:ext cx="998167" cy="26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Survey</a:t>
              </a:r>
            </a:p>
            <a:p>
              <a:pPr algn="ctr"/>
              <a:r>
                <a:rPr lang="en-US" altLang="ko-KR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Platform</a:t>
              </a:r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3" name="AutoShape 2" descr="Cloud computing free icon">
            <a:extLst>
              <a:ext uri="{FF2B5EF4-FFF2-40B4-BE49-F238E27FC236}">
                <a16:creationId xmlns:a16="http://schemas.microsoft.com/office/drawing/2014/main" id="{D1E3772F-9FEE-4F73-9EA5-2C9F526FA4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27925" y="2444929"/>
            <a:ext cx="3370254" cy="257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8C00847-81F1-47E0-AF90-91C01429AA31}"/>
              </a:ext>
            </a:extLst>
          </p:cNvPr>
          <p:cNvCxnSpPr/>
          <p:nvPr/>
        </p:nvCxnSpPr>
        <p:spPr>
          <a:xfrm flipV="1">
            <a:off x="421325" y="1300457"/>
            <a:ext cx="878167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CB07E582-0E79-4198-BEA4-732602AB51DB}"/>
              </a:ext>
            </a:extLst>
          </p:cNvPr>
          <p:cNvCxnSpPr>
            <a:cxnSpLocks/>
          </p:cNvCxnSpPr>
          <p:nvPr/>
        </p:nvCxnSpPr>
        <p:spPr>
          <a:xfrm flipV="1">
            <a:off x="421325" y="1521625"/>
            <a:ext cx="878167" cy="534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65F9F4D-BA71-4B16-8589-1D0351657448}"/>
              </a:ext>
            </a:extLst>
          </p:cNvPr>
          <p:cNvSpPr txBox="1"/>
          <p:nvPr/>
        </p:nvSpPr>
        <p:spPr>
          <a:xfrm>
            <a:off x="1369218" y="1160799"/>
            <a:ext cx="2120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설문 제작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9EB106A-BFDD-4E58-BC7A-76977058B047}"/>
              </a:ext>
            </a:extLst>
          </p:cNvPr>
          <p:cNvSpPr txBox="1"/>
          <p:nvPr/>
        </p:nvSpPr>
        <p:spPr>
          <a:xfrm>
            <a:off x="1369218" y="1390820"/>
            <a:ext cx="1251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설문 응답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DE4E741-98D1-4710-AD91-256AD2FCE05E}"/>
              </a:ext>
            </a:extLst>
          </p:cNvPr>
          <p:cNvSpPr txBox="1"/>
          <p:nvPr/>
        </p:nvSpPr>
        <p:spPr>
          <a:xfrm>
            <a:off x="1369218" y="1760490"/>
            <a:ext cx="1242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설문 조사자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74CB560-C24B-4AC6-AC75-613F576A3562}"/>
              </a:ext>
            </a:extLst>
          </p:cNvPr>
          <p:cNvSpPr txBox="1"/>
          <p:nvPr/>
        </p:nvSpPr>
        <p:spPr>
          <a:xfrm>
            <a:off x="1367088" y="2257390"/>
            <a:ext cx="1863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설문 응답자</a:t>
            </a:r>
          </a:p>
        </p:txBody>
      </p:sp>
      <p:pic>
        <p:nvPicPr>
          <p:cNvPr id="89" name="그림 88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FB1100B3-15AE-4CF3-BAAF-6B3333FF8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28" b="95739" l="4444" r="90000">
                        <a14:foregroundMark x1="57778" y1="9375" x2="53889" y2="9517"/>
                        <a14:foregroundMark x1="53889" y1="9517" x2="47333" y2="29403"/>
                        <a14:foregroundMark x1="47333" y1="29403" x2="39556" y2="23438"/>
                        <a14:foregroundMark x1="39556" y1="23438" x2="35444" y2="25994"/>
                        <a14:foregroundMark x1="35444" y1="25994" x2="32889" y2="31676"/>
                        <a14:foregroundMark x1="32889" y1="31676" x2="31778" y2="38636"/>
                        <a14:foregroundMark x1="31778" y1="38636" x2="29667" y2="44744"/>
                        <a14:foregroundMark x1="29667" y1="44744" x2="20556" y2="48722"/>
                        <a14:foregroundMark x1="20556" y1="48722" x2="13556" y2="40909"/>
                        <a14:foregroundMark x1="13556" y1="40909" x2="7000" y2="51136"/>
                        <a14:foregroundMark x1="7000" y1="51136" x2="5222" y2="57670"/>
                        <a14:foregroundMark x1="5222" y1="57670" x2="17333" y2="61506"/>
                        <a14:foregroundMark x1="17333" y1="61506" x2="15111" y2="75852"/>
                        <a14:foregroundMark x1="15111" y1="75852" x2="16889" y2="82670"/>
                        <a14:foregroundMark x1="16889" y1="82670" x2="21333" y2="81818"/>
                        <a14:foregroundMark x1="21333" y1="81818" x2="24444" y2="76420"/>
                        <a14:foregroundMark x1="24444" y1="76420" x2="27667" y2="80540"/>
                        <a14:foregroundMark x1="27667" y1="80540" x2="29333" y2="86790"/>
                        <a14:foregroundMark x1="29333" y1="86790" x2="32556" y2="91193"/>
                        <a14:foregroundMark x1="32556" y1="91193" x2="40444" y2="93182"/>
                        <a14:foregroundMark x1="40444" y1="93182" x2="49778" y2="86506"/>
                        <a14:foregroundMark x1="49778" y1="86506" x2="54000" y2="86790"/>
                        <a14:foregroundMark x1="54000" y1="86790" x2="58111" y2="84091"/>
                        <a14:foregroundMark x1="58111" y1="84091" x2="58778" y2="92188"/>
                        <a14:foregroundMark x1="58778" y1="92188" x2="62778" y2="94886"/>
                        <a14:foregroundMark x1="62778" y1="94886" x2="66667" y2="94886"/>
                        <a14:foregroundMark x1="66667" y1="94886" x2="73889" y2="85085"/>
                        <a14:foregroundMark x1="73889" y1="85085" x2="81222" y2="77841"/>
                        <a14:foregroundMark x1="81222" y1="77841" x2="80444" y2="70881"/>
                        <a14:foregroundMark x1="80444" y1="70881" x2="82667" y2="63068"/>
                        <a14:foregroundMark x1="82667" y1="63068" x2="86000" y2="57955"/>
                        <a14:foregroundMark x1="86000" y1="57955" x2="87333" y2="50710"/>
                        <a14:foregroundMark x1="87333" y1="50710" x2="81778" y2="49290"/>
                        <a14:foregroundMark x1="81778" y1="49290" x2="77556" y2="53125"/>
                        <a14:foregroundMark x1="77556" y1="53125" x2="73111" y2="51278"/>
                        <a14:foregroundMark x1="73111" y1="51278" x2="72778" y2="43892"/>
                        <a14:foregroundMark x1="72778" y1="43892" x2="74333" y2="36932"/>
                        <a14:foregroundMark x1="74333" y1="36932" x2="73778" y2="29261"/>
                        <a14:foregroundMark x1="73778" y1="29261" x2="70333" y2="24006"/>
                        <a14:foregroundMark x1="70333" y1="24006" x2="70222" y2="15767"/>
                        <a14:foregroundMark x1="70222" y1="15767" x2="61444" y2="9233"/>
                        <a14:foregroundMark x1="61444" y1="9233" x2="58000" y2="9233"/>
                        <a14:foregroundMark x1="7000" y1="53835" x2="7222" y2="57955"/>
                        <a14:foregroundMark x1="34333" y1="92188" x2="35889" y2="92756"/>
                        <a14:foregroundMark x1="73667" y1="86648" x2="75889" y2="84801"/>
                        <a14:foregroundMark x1="76333" y1="83665" x2="76556" y2="83665"/>
                        <a14:foregroundMark x1="76000" y1="85511" x2="77000" y2="83949"/>
                        <a14:foregroundMark x1="83111" y1="49432" x2="86222" y2="47869"/>
                        <a14:foregroundMark x1="86556" y1="47869" x2="83222" y2="49574"/>
                        <a14:foregroundMark x1="85444" y1="47585" x2="83222" y2="48153"/>
                        <a14:foregroundMark x1="82778" y1="49574" x2="86556" y2="47869"/>
                        <a14:foregroundMark x1="86556" y1="47869" x2="86889" y2="48438"/>
                        <a14:foregroundMark x1="74333" y1="34091" x2="75333" y2="41903"/>
                        <a14:foregroundMark x1="75333" y1="41903" x2="74778" y2="44744"/>
                        <a14:foregroundMark x1="52333" y1="13636" x2="49000" y2="18040"/>
                        <a14:foregroundMark x1="49000" y1="18040" x2="45889" y2="25284"/>
                        <a14:foregroundMark x1="53333" y1="10938" x2="49556" y2="15483"/>
                        <a14:foregroundMark x1="49556" y1="15483" x2="47778" y2="21165"/>
                        <a14:foregroundMark x1="42778" y1="23722" x2="34000" y2="25568"/>
                        <a14:foregroundMark x1="34000" y1="25568" x2="31000" y2="36222"/>
                        <a14:foregroundMark x1="13778" y1="40341" x2="10778" y2="45028"/>
                        <a14:foregroundMark x1="10778" y1="45028" x2="10667" y2="46023"/>
                        <a14:foregroundMark x1="14333" y1="40625" x2="10222" y2="41903"/>
                        <a14:foregroundMark x1="10222" y1="41903" x2="9667" y2="48153"/>
                        <a14:foregroundMark x1="13889" y1="40341" x2="10000" y2="42756"/>
                        <a14:foregroundMark x1="10000" y1="42756" x2="10000" y2="43182"/>
                        <a14:foregroundMark x1="13556" y1="40199" x2="11222" y2="43182"/>
                        <a14:foregroundMark x1="11111" y1="41193" x2="13000" y2="42472"/>
                        <a14:foregroundMark x1="13778" y1="40057" x2="10889" y2="41051"/>
                        <a14:foregroundMark x1="5667" y1="54688" x2="5333" y2="58097"/>
                        <a14:foregroundMark x1="5444" y1="54403" x2="5111" y2="58239"/>
                        <a14:foregroundMark x1="5111" y1="56392" x2="5111" y2="56392"/>
                        <a14:foregroundMark x1="15000" y1="71165" x2="14667" y2="78977"/>
                        <a14:foregroundMark x1="29889" y1="89205" x2="33333" y2="93750"/>
                        <a14:foregroundMark x1="33333" y1="93750" x2="34556" y2="92614"/>
                        <a14:foregroundMark x1="42111" y1="93324" x2="46111" y2="91761"/>
                        <a14:foregroundMark x1="46111" y1="91761" x2="47222" y2="89205"/>
                        <a14:foregroundMark x1="52222" y1="87642" x2="56667" y2="88778"/>
                        <a14:foregroundMark x1="58556" y1="92898" x2="62333" y2="95313"/>
                        <a14:foregroundMark x1="62333" y1="95313" x2="64556" y2="94602"/>
                        <a14:foregroundMark x1="62000" y1="96591" x2="66000" y2="95739"/>
                        <a14:foregroundMark x1="66000" y1="95739" x2="66778" y2="94744"/>
                        <a14:foregroundMark x1="76222" y1="85653" x2="83111" y2="77273"/>
                        <a14:foregroundMark x1="83111" y1="77273" x2="83556" y2="74858"/>
                        <a14:foregroundMark x1="82889" y1="63636" x2="83889" y2="75142"/>
                        <a14:foregroundMark x1="84333" y1="46449" x2="86556" y2="48438"/>
                        <a14:foregroundMark x1="86778" y1="48438" x2="85444" y2="48153"/>
                        <a14:foregroundMark x1="86667" y1="48438" x2="84889" y2="47017"/>
                        <a14:foregroundMark x1="86889" y1="48011" x2="84556" y2="46733"/>
                        <a14:foregroundMark x1="53333" y1="9091" x2="58556" y2="9659"/>
                        <a14:foregroundMark x1="53444" y1="8807" x2="58111" y2="7670"/>
                        <a14:foregroundMark x1="58111" y1="7670" x2="61667" y2="10227"/>
                        <a14:foregroundMark x1="63889" y1="11506" x2="68222" y2="9801"/>
                        <a14:foregroundMark x1="68222" y1="9801" x2="70667" y2="14773"/>
                        <a14:foregroundMark x1="69556" y1="12926" x2="72000" y2="18466"/>
                        <a14:foregroundMark x1="72000" y1="18466" x2="70667" y2="23153"/>
                        <a14:foregroundMark x1="69000" y1="11222" x2="71667" y2="16477"/>
                        <a14:foregroundMark x1="68889" y1="11648" x2="72000" y2="15909"/>
                        <a14:foregroundMark x1="68889" y1="10369" x2="72222" y2="15625"/>
                        <a14:foregroundMark x1="72222" y1="15625" x2="72444" y2="16051"/>
                        <a14:foregroundMark x1="74556" y1="34517" x2="77000" y2="40199"/>
                        <a14:foregroundMark x1="77000" y1="40199" x2="77111" y2="41619"/>
                        <a14:foregroundMark x1="37667" y1="23722" x2="41778" y2="20739"/>
                        <a14:foregroundMark x1="41778" y1="20739" x2="43444" y2="21733"/>
                        <a14:foregroundMark x1="87333" y1="51420" x2="88000" y2="58239"/>
                        <a14:foregroundMark x1="88000" y1="58239" x2="85222" y2="63920"/>
                        <a14:foregroundMark x1="85222" y1="63920" x2="83333" y2="65483"/>
                        <a14:foregroundMark x1="5333" y1="55114" x2="4444" y2="59517"/>
                        <a14:foregroundMark x1="5444" y1="53977" x2="4333" y2="58381"/>
                        <a14:foregroundMark x1="82111" y1="79545" x2="77778" y2="853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1" y="2444929"/>
            <a:ext cx="5472608" cy="4225834"/>
          </a:xfrm>
          <a:prstGeom prst="rect">
            <a:avLst/>
          </a:prstGeom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9693059-F7C1-4C76-95D6-27A254F2C605}"/>
              </a:ext>
            </a:extLst>
          </p:cNvPr>
          <p:cNvCxnSpPr>
            <a:cxnSpLocks/>
          </p:cNvCxnSpPr>
          <p:nvPr/>
        </p:nvCxnSpPr>
        <p:spPr>
          <a:xfrm flipV="1">
            <a:off x="918724" y="3888441"/>
            <a:ext cx="394303" cy="2378"/>
          </a:xfrm>
          <a:prstGeom prst="straightConnector1">
            <a:avLst/>
          </a:prstGeom>
          <a:ln w="19050">
            <a:solidFill>
              <a:srgbClr val="00206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D4CE14D4-77CF-4C02-ADA6-E1FB45B88A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72" y="3451876"/>
            <a:ext cx="892443" cy="892443"/>
          </a:xfrm>
          <a:prstGeom prst="rect">
            <a:avLst/>
          </a:prstGeom>
        </p:spPr>
      </p:pic>
      <p:pic>
        <p:nvPicPr>
          <p:cNvPr id="92" name="그림 91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8E9C5E60-E8DA-4510-A60A-DEA705FE09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195" y="2909927"/>
            <a:ext cx="892443" cy="892443"/>
          </a:xfrm>
          <a:prstGeom prst="rect">
            <a:avLst/>
          </a:prstGeom>
        </p:spPr>
      </p:pic>
      <p:pic>
        <p:nvPicPr>
          <p:cNvPr id="93" name="그림 92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5A6E1220-439E-4245-9F59-F6FD8E2306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60" y="5128475"/>
            <a:ext cx="892443" cy="892443"/>
          </a:xfrm>
          <a:prstGeom prst="rect">
            <a:avLst/>
          </a:prstGeom>
        </p:spPr>
      </p:pic>
      <p:grpSp>
        <p:nvGrpSpPr>
          <p:cNvPr id="94" name="그룹 93">
            <a:extLst>
              <a:ext uri="{FF2B5EF4-FFF2-40B4-BE49-F238E27FC236}">
                <a16:creationId xmlns:a16="http://schemas.microsoft.com/office/drawing/2014/main" id="{7C68337E-DE53-4011-8750-2BE8B9DAC30C}"/>
              </a:ext>
            </a:extLst>
          </p:cNvPr>
          <p:cNvGrpSpPr/>
          <p:nvPr/>
        </p:nvGrpSpPr>
        <p:grpSpPr>
          <a:xfrm>
            <a:off x="1989767" y="3943087"/>
            <a:ext cx="879019" cy="534604"/>
            <a:chOff x="1322166" y="1369760"/>
            <a:chExt cx="3244931" cy="1888040"/>
          </a:xfrm>
        </p:grpSpPr>
        <p:sp>
          <p:nvSpPr>
            <p:cNvPr id="95" name="원호 94">
              <a:extLst>
                <a:ext uri="{FF2B5EF4-FFF2-40B4-BE49-F238E27FC236}">
                  <a16:creationId xmlns:a16="http://schemas.microsoft.com/office/drawing/2014/main" id="{F5DC383D-3ECD-477A-9443-3ECD45709659}"/>
                </a:ext>
              </a:extLst>
            </p:cNvPr>
            <p:cNvSpPr/>
            <p:nvPr/>
          </p:nvSpPr>
          <p:spPr>
            <a:xfrm>
              <a:off x="2224981" y="1375517"/>
              <a:ext cx="590510" cy="590510"/>
            </a:xfrm>
            <a:prstGeom prst="arc">
              <a:avLst>
                <a:gd name="adj1" fmla="val 16641172"/>
                <a:gd name="adj2" fmla="val 18765295"/>
              </a:avLst>
            </a:prstGeom>
            <a:ln w="19050"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6395252-6BF6-48F3-AFAD-31F9965B3698}"/>
                </a:ext>
              </a:extLst>
            </p:cNvPr>
            <p:cNvCxnSpPr>
              <a:cxnSpLocks/>
            </p:cNvCxnSpPr>
            <p:nvPr/>
          </p:nvCxnSpPr>
          <p:spPr>
            <a:xfrm>
              <a:off x="1322166" y="1369760"/>
              <a:ext cx="1224000" cy="102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B1574FD-5490-4C80-83FE-EDB0E63BA9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11271" y="1447732"/>
              <a:ext cx="1855826" cy="1810068"/>
            </a:xfrm>
            <a:prstGeom prst="line">
              <a:avLst/>
            </a:prstGeom>
            <a:ln w="19050"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37E26FB-96D0-4435-B189-056C2AEDEC36}"/>
              </a:ext>
            </a:extLst>
          </p:cNvPr>
          <p:cNvGrpSpPr/>
          <p:nvPr/>
        </p:nvGrpSpPr>
        <p:grpSpPr>
          <a:xfrm flipV="1">
            <a:off x="2273955" y="4988951"/>
            <a:ext cx="699460" cy="492427"/>
            <a:chOff x="1207866" y="1369760"/>
            <a:chExt cx="3838330" cy="1753366"/>
          </a:xfrm>
        </p:grpSpPr>
        <p:sp>
          <p:nvSpPr>
            <p:cNvPr id="105" name="원호 104">
              <a:extLst>
                <a:ext uri="{FF2B5EF4-FFF2-40B4-BE49-F238E27FC236}">
                  <a16:creationId xmlns:a16="http://schemas.microsoft.com/office/drawing/2014/main" id="{5DC0DC44-B929-4C85-BE25-4BE70F1F9E3D}"/>
                </a:ext>
              </a:extLst>
            </p:cNvPr>
            <p:cNvSpPr/>
            <p:nvPr/>
          </p:nvSpPr>
          <p:spPr>
            <a:xfrm>
              <a:off x="2224981" y="1375517"/>
              <a:ext cx="590510" cy="590510"/>
            </a:xfrm>
            <a:prstGeom prst="arc">
              <a:avLst>
                <a:gd name="adj1" fmla="val 16994252"/>
                <a:gd name="adj2" fmla="val 18765295"/>
              </a:avLst>
            </a:prstGeom>
            <a:ln w="19050"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B997F274-1EEB-4FE9-ADEF-73D9D4634213}"/>
                </a:ext>
              </a:extLst>
            </p:cNvPr>
            <p:cNvCxnSpPr/>
            <p:nvPr/>
          </p:nvCxnSpPr>
          <p:spPr>
            <a:xfrm>
              <a:off x="1207866" y="1369760"/>
              <a:ext cx="1357534" cy="10290"/>
            </a:xfrm>
            <a:prstGeom prst="line">
              <a:avLst/>
            </a:prstGeom>
            <a:ln w="19050"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6DCFA4C7-E936-4FBD-B112-6FB652B207FC}"/>
                </a:ext>
              </a:extLst>
            </p:cNvPr>
            <p:cNvCxnSpPr/>
            <p:nvPr/>
          </p:nvCxnSpPr>
          <p:spPr>
            <a:xfrm flipH="1" flipV="1">
              <a:off x="2711269" y="1447732"/>
              <a:ext cx="2334927" cy="1675394"/>
            </a:xfrm>
            <a:prstGeom prst="line">
              <a:avLst/>
            </a:prstGeom>
            <a:ln w="19050"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B14FE73-9B14-4D00-A9AE-991C735A4D5F}"/>
              </a:ext>
            </a:extLst>
          </p:cNvPr>
          <p:cNvCxnSpPr>
            <a:cxnSpLocks/>
          </p:cNvCxnSpPr>
          <p:nvPr/>
        </p:nvCxnSpPr>
        <p:spPr>
          <a:xfrm flipV="1">
            <a:off x="1047686" y="5670329"/>
            <a:ext cx="461961" cy="190352"/>
          </a:xfrm>
          <a:prstGeom prst="straightConnector1">
            <a:avLst/>
          </a:prstGeom>
          <a:ln w="19050">
            <a:solidFill>
              <a:srgbClr val="00206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9C951F3-6CBE-4F31-B8B3-70060EFA7DC7}"/>
              </a:ext>
            </a:extLst>
          </p:cNvPr>
          <p:cNvCxnSpPr>
            <a:cxnSpLocks/>
          </p:cNvCxnSpPr>
          <p:nvPr/>
        </p:nvCxnSpPr>
        <p:spPr>
          <a:xfrm flipV="1">
            <a:off x="4157771" y="3734413"/>
            <a:ext cx="5357" cy="239275"/>
          </a:xfrm>
          <a:prstGeom prst="straightConnector1">
            <a:avLst/>
          </a:prstGeom>
          <a:ln w="19050">
            <a:solidFill>
              <a:srgbClr val="00206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8463B198-31A8-46B0-A641-18CFB130A974}"/>
              </a:ext>
            </a:extLst>
          </p:cNvPr>
          <p:cNvGrpSpPr/>
          <p:nvPr/>
        </p:nvGrpSpPr>
        <p:grpSpPr>
          <a:xfrm flipH="1">
            <a:off x="3077844" y="3337372"/>
            <a:ext cx="636681" cy="1162272"/>
            <a:chOff x="1538237" y="1540061"/>
            <a:chExt cx="4211595" cy="2226681"/>
          </a:xfrm>
        </p:grpSpPr>
        <p:sp>
          <p:nvSpPr>
            <p:cNvPr id="111" name="원호 110">
              <a:extLst>
                <a:ext uri="{FF2B5EF4-FFF2-40B4-BE49-F238E27FC236}">
                  <a16:creationId xmlns:a16="http://schemas.microsoft.com/office/drawing/2014/main" id="{6975615D-EF44-46E5-A62E-0AB4459C09F1}"/>
                </a:ext>
              </a:extLst>
            </p:cNvPr>
            <p:cNvSpPr/>
            <p:nvPr/>
          </p:nvSpPr>
          <p:spPr>
            <a:xfrm rot="20926462">
              <a:off x="2618772" y="1542030"/>
              <a:ext cx="590508" cy="590510"/>
            </a:xfrm>
            <a:prstGeom prst="arc">
              <a:avLst>
                <a:gd name="adj1" fmla="val 16641172"/>
                <a:gd name="adj2" fmla="val 18765295"/>
              </a:avLst>
            </a:prstGeom>
            <a:ln w="19050"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15437811-41FC-46F2-9EFA-88DE7E6E8D57}"/>
                </a:ext>
              </a:extLst>
            </p:cNvPr>
            <p:cNvCxnSpPr/>
            <p:nvPr/>
          </p:nvCxnSpPr>
          <p:spPr>
            <a:xfrm>
              <a:off x="1538237" y="1540061"/>
              <a:ext cx="1224001" cy="10290"/>
            </a:xfrm>
            <a:prstGeom prst="line">
              <a:avLst/>
            </a:prstGeom>
            <a:ln w="19050"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E6ABC25A-6A96-4121-A378-651FD2717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6340" y="1753512"/>
              <a:ext cx="2553492" cy="2013230"/>
            </a:xfrm>
            <a:prstGeom prst="line">
              <a:avLst/>
            </a:prstGeom>
            <a:ln w="19050"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E3B38B9-F44E-4941-B59F-EA86CE0E8788}"/>
              </a:ext>
            </a:extLst>
          </p:cNvPr>
          <p:cNvCxnSpPr>
            <a:cxnSpLocks/>
          </p:cNvCxnSpPr>
          <p:nvPr/>
        </p:nvCxnSpPr>
        <p:spPr>
          <a:xfrm>
            <a:off x="1023623" y="5204515"/>
            <a:ext cx="452111" cy="2596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65481AA-F08F-4E49-B82A-24B05794F2CC}"/>
              </a:ext>
            </a:extLst>
          </p:cNvPr>
          <p:cNvGrpSpPr/>
          <p:nvPr/>
        </p:nvGrpSpPr>
        <p:grpSpPr>
          <a:xfrm flipH="1" flipV="1">
            <a:off x="3407047" y="4973350"/>
            <a:ext cx="2191934" cy="796319"/>
            <a:chOff x="1207866" y="1369760"/>
            <a:chExt cx="2922579" cy="1061759"/>
          </a:xfrm>
        </p:grpSpPr>
        <p:sp>
          <p:nvSpPr>
            <p:cNvPr id="116" name="원호 115">
              <a:extLst>
                <a:ext uri="{FF2B5EF4-FFF2-40B4-BE49-F238E27FC236}">
                  <a16:creationId xmlns:a16="http://schemas.microsoft.com/office/drawing/2014/main" id="{18DCE7B2-5157-4671-9216-A2FE746CDD68}"/>
                </a:ext>
              </a:extLst>
            </p:cNvPr>
            <p:cNvSpPr/>
            <p:nvPr/>
          </p:nvSpPr>
          <p:spPr>
            <a:xfrm>
              <a:off x="2224981" y="1375517"/>
              <a:ext cx="590510" cy="590510"/>
            </a:xfrm>
            <a:prstGeom prst="arc">
              <a:avLst>
                <a:gd name="adj1" fmla="val 16994252"/>
                <a:gd name="adj2" fmla="val 18765295"/>
              </a:avLst>
            </a:prstGeom>
            <a:ln w="19050"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24BDA140-7B18-4518-8E44-89E8C634696B}"/>
                </a:ext>
              </a:extLst>
            </p:cNvPr>
            <p:cNvCxnSpPr/>
            <p:nvPr/>
          </p:nvCxnSpPr>
          <p:spPr>
            <a:xfrm>
              <a:off x="1207866" y="1369760"/>
              <a:ext cx="1357534" cy="10290"/>
            </a:xfrm>
            <a:prstGeom prst="line">
              <a:avLst/>
            </a:prstGeom>
            <a:ln w="19050"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51CE8041-5825-4D1D-BE10-B0F1FF1822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11269" y="1447732"/>
              <a:ext cx="1419176" cy="983787"/>
            </a:xfrm>
            <a:prstGeom prst="line">
              <a:avLst/>
            </a:prstGeom>
            <a:ln w="19050"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타원 123">
            <a:extLst>
              <a:ext uri="{FF2B5EF4-FFF2-40B4-BE49-F238E27FC236}">
                <a16:creationId xmlns:a16="http://schemas.microsoft.com/office/drawing/2014/main" id="{E3CB13C7-0D0B-4840-9114-B664E2DDB8A8}"/>
              </a:ext>
            </a:extLst>
          </p:cNvPr>
          <p:cNvSpPr/>
          <p:nvPr/>
        </p:nvSpPr>
        <p:spPr>
          <a:xfrm>
            <a:off x="7322488" y="4048426"/>
            <a:ext cx="1193581" cy="1123002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tx1">
                <a:alpha val="39000"/>
              </a:schemeClr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859C743-4191-4B97-9D69-61F3FA45F2C8}"/>
              </a:ext>
            </a:extLst>
          </p:cNvPr>
          <p:cNvSpPr/>
          <p:nvPr/>
        </p:nvSpPr>
        <p:spPr>
          <a:xfrm>
            <a:off x="5284055" y="3222377"/>
            <a:ext cx="3535627" cy="3138952"/>
          </a:xfrm>
          <a:prstGeom prst="ellipse">
            <a:avLst/>
          </a:prstGeom>
          <a:noFill/>
          <a:ln>
            <a:solidFill>
              <a:srgbClr val="2E4150">
                <a:alpha val="71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5B4979EE-3178-48F1-B834-977F57CB42CD}"/>
              </a:ext>
            </a:extLst>
          </p:cNvPr>
          <p:cNvSpPr/>
          <p:nvPr/>
        </p:nvSpPr>
        <p:spPr>
          <a:xfrm>
            <a:off x="5609299" y="4040795"/>
            <a:ext cx="1193581" cy="1123002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rgbClr val="324554">
                <a:alpha val="39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8125D58-CAF3-43E5-9493-1D1AD337F7AD}"/>
              </a:ext>
            </a:extLst>
          </p:cNvPr>
          <p:cNvSpPr txBox="1"/>
          <p:nvPr/>
        </p:nvSpPr>
        <p:spPr>
          <a:xfrm>
            <a:off x="5179609" y="2201495"/>
            <a:ext cx="1692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집중도 판단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D385313-D829-40FD-A3EC-13039F4021BC}"/>
              </a:ext>
            </a:extLst>
          </p:cNvPr>
          <p:cNvSpPr txBox="1"/>
          <p:nvPr/>
        </p:nvSpPr>
        <p:spPr>
          <a:xfrm>
            <a:off x="7083056" y="2113429"/>
            <a:ext cx="1851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구글 트렌드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관심도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트위터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긍정도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93C112A-2CE5-4C31-8E2D-A55688CFB52F}"/>
              </a:ext>
            </a:extLst>
          </p:cNvPr>
          <p:cNvCxnSpPr>
            <a:cxnSpLocks/>
          </p:cNvCxnSpPr>
          <p:nvPr/>
        </p:nvCxnSpPr>
        <p:spPr>
          <a:xfrm flipH="1" flipV="1">
            <a:off x="5774709" y="2594122"/>
            <a:ext cx="296109" cy="1434197"/>
          </a:xfrm>
          <a:prstGeom prst="straightConnector1">
            <a:avLst/>
          </a:prstGeom>
          <a:ln w="19050">
            <a:solidFill>
              <a:srgbClr val="2E4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2E9E9AD-5D25-485D-8402-909FA9974BD2}"/>
              </a:ext>
            </a:extLst>
          </p:cNvPr>
          <p:cNvCxnSpPr>
            <a:cxnSpLocks/>
          </p:cNvCxnSpPr>
          <p:nvPr/>
        </p:nvCxnSpPr>
        <p:spPr>
          <a:xfrm flipV="1">
            <a:off x="7891009" y="2644925"/>
            <a:ext cx="127361" cy="1409657"/>
          </a:xfrm>
          <a:prstGeom prst="straightConnector1">
            <a:avLst/>
          </a:prstGeom>
          <a:ln w="19050">
            <a:solidFill>
              <a:srgbClr val="2E4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그래픽 145" descr="사용자">
            <a:extLst>
              <a:ext uri="{FF2B5EF4-FFF2-40B4-BE49-F238E27FC236}">
                <a16:creationId xmlns:a16="http://schemas.microsoft.com/office/drawing/2014/main" id="{8862A4A6-A52C-4321-9168-339FB90E80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487" y="2122898"/>
            <a:ext cx="532457" cy="499194"/>
          </a:xfrm>
          <a:prstGeom prst="rect">
            <a:avLst/>
          </a:prstGeom>
        </p:spPr>
      </p:pic>
      <p:pic>
        <p:nvPicPr>
          <p:cNvPr id="147" name="그래픽 146" descr="사용자">
            <a:extLst>
              <a:ext uri="{FF2B5EF4-FFF2-40B4-BE49-F238E27FC236}">
                <a16:creationId xmlns:a16="http://schemas.microsoft.com/office/drawing/2014/main" id="{4D84F5CC-8816-4E6F-9CB9-7B7AF575C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84055" y="1401645"/>
            <a:ext cx="853147" cy="799850"/>
          </a:xfrm>
          <a:prstGeom prst="rect">
            <a:avLst/>
          </a:prstGeom>
        </p:spPr>
      </p:pic>
      <p:pic>
        <p:nvPicPr>
          <p:cNvPr id="148" name="그래픽 147" descr="사용자">
            <a:extLst>
              <a:ext uri="{FF2B5EF4-FFF2-40B4-BE49-F238E27FC236}">
                <a16:creationId xmlns:a16="http://schemas.microsoft.com/office/drawing/2014/main" id="{BB86A756-852B-49F1-A5C9-1A84E6AD14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28515" y="3898731"/>
            <a:ext cx="853147" cy="799850"/>
          </a:xfrm>
          <a:prstGeom prst="rect">
            <a:avLst/>
          </a:prstGeom>
        </p:spPr>
      </p:pic>
      <p:pic>
        <p:nvPicPr>
          <p:cNvPr id="149" name="그래픽 148" descr="사용자">
            <a:extLst>
              <a:ext uri="{FF2B5EF4-FFF2-40B4-BE49-F238E27FC236}">
                <a16:creationId xmlns:a16="http://schemas.microsoft.com/office/drawing/2014/main" id="{3FAB2C3F-5565-4564-8FA6-D4CD9AB426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596" y="3432010"/>
            <a:ext cx="957871" cy="898032"/>
          </a:xfrm>
          <a:prstGeom prst="rect">
            <a:avLst/>
          </a:prstGeom>
        </p:spPr>
      </p:pic>
      <p:pic>
        <p:nvPicPr>
          <p:cNvPr id="155" name="그래픽 154" descr="돋보기">
            <a:extLst>
              <a:ext uri="{FF2B5EF4-FFF2-40B4-BE49-F238E27FC236}">
                <a16:creationId xmlns:a16="http://schemas.microsoft.com/office/drawing/2014/main" id="{E66BD604-B9DC-45CC-8D59-B386A664D5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593275" y="1649359"/>
            <a:ext cx="474879" cy="474879"/>
          </a:xfrm>
          <a:prstGeom prst="rect">
            <a:avLst/>
          </a:prstGeom>
        </p:spPr>
      </p:pic>
      <p:pic>
        <p:nvPicPr>
          <p:cNvPr id="156" name="그래픽 155" descr="돋보기">
            <a:extLst>
              <a:ext uri="{FF2B5EF4-FFF2-40B4-BE49-F238E27FC236}">
                <a16:creationId xmlns:a16="http://schemas.microsoft.com/office/drawing/2014/main" id="{762C4746-B456-4DD5-B168-67B2FFBB54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346526" y="4779209"/>
            <a:ext cx="699279" cy="699279"/>
          </a:xfrm>
          <a:prstGeom prst="rect">
            <a:avLst/>
          </a:prstGeom>
        </p:spPr>
      </p:pic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CB585785-CECD-4403-B98E-9C7F2DCD45BC}"/>
              </a:ext>
            </a:extLst>
          </p:cNvPr>
          <p:cNvGrpSpPr/>
          <p:nvPr/>
        </p:nvGrpSpPr>
        <p:grpSpPr>
          <a:xfrm>
            <a:off x="7598435" y="1430990"/>
            <a:ext cx="839869" cy="658999"/>
            <a:chOff x="6076925" y="498079"/>
            <a:chExt cx="839869" cy="658999"/>
          </a:xfrm>
        </p:grpSpPr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C2CE8541-4334-4DEC-81CF-21B99410B91E}"/>
                </a:ext>
              </a:extLst>
            </p:cNvPr>
            <p:cNvSpPr/>
            <p:nvPr/>
          </p:nvSpPr>
          <p:spPr>
            <a:xfrm>
              <a:off x="6076925" y="498079"/>
              <a:ext cx="839869" cy="518118"/>
            </a:xfrm>
            <a:prstGeom prst="roundRect">
              <a:avLst/>
            </a:prstGeom>
            <a:solidFill>
              <a:srgbClr val="2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BB0D3F6-9F6E-4CC0-AE1C-3E335B6E69A6}"/>
                </a:ext>
              </a:extLst>
            </p:cNvPr>
            <p:cNvSpPr/>
            <p:nvPr/>
          </p:nvSpPr>
          <p:spPr>
            <a:xfrm>
              <a:off x="6143273" y="559385"/>
              <a:ext cx="682178" cy="387362"/>
            </a:xfrm>
            <a:prstGeom prst="rect">
              <a:avLst/>
            </a:prstGeom>
            <a:solidFill>
              <a:srgbClr val="FFFFFF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F28621DF-9B9F-470E-A099-785187C715D2}"/>
                </a:ext>
              </a:extLst>
            </p:cNvPr>
            <p:cNvSpPr/>
            <p:nvPr/>
          </p:nvSpPr>
          <p:spPr>
            <a:xfrm>
              <a:off x="6439548" y="992030"/>
              <a:ext cx="132696" cy="103612"/>
            </a:xfrm>
            <a:prstGeom prst="rect">
              <a:avLst/>
            </a:prstGeom>
            <a:solidFill>
              <a:srgbClr val="2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BF425C6-CE5D-4204-8067-4803E749BA36}"/>
                </a:ext>
              </a:extLst>
            </p:cNvPr>
            <p:cNvSpPr/>
            <p:nvPr/>
          </p:nvSpPr>
          <p:spPr>
            <a:xfrm>
              <a:off x="6325540" y="1077504"/>
              <a:ext cx="360713" cy="79574"/>
            </a:xfrm>
            <a:prstGeom prst="rect">
              <a:avLst/>
            </a:prstGeom>
            <a:solidFill>
              <a:srgbClr val="2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0AE9A4E3-27BC-4A11-9522-712EDACBE04D}"/>
              </a:ext>
            </a:extLst>
          </p:cNvPr>
          <p:cNvSpPr txBox="1"/>
          <p:nvPr/>
        </p:nvSpPr>
        <p:spPr>
          <a:xfrm>
            <a:off x="7680766" y="1523241"/>
            <a:ext cx="65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Web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6" name="그래픽 165" descr="흐림">
            <a:extLst>
              <a:ext uri="{FF2B5EF4-FFF2-40B4-BE49-F238E27FC236}">
                <a16:creationId xmlns:a16="http://schemas.microsoft.com/office/drawing/2014/main" id="{A8111C73-7D5F-428E-A207-B414F88892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18635" y="4094804"/>
            <a:ext cx="1203916" cy="1182402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7030EF68-04EA-47A9-8D3E-CA1AD2556E09}"/>
              </a:ext>
            </a:extLst>
          </p:cNvPr>
          <p:cNvSpPr txBox="1"/>
          <p:nvPr/>
        </p:nvSpPr>
        <p:spPr>
          <a:xfrm>
            <a:off x="2663608" y="4499644"/>
            <a:ext cx="2276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ARTIK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Cloud</a:t>
            </a:r>
            <a:endParaRPr lang="ko-KR" altLang="en-US" sz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8" name="그래픽 167" descr="흐림">
            <a:extLst>
              <a:ext uri="{FF2B5EF4-FFF2-40B4-BE49-F238E27FC236}">
                <a16:creationId xmlns:a16="http://schemas.microsoft.com/office/drawing/2014/main" id="{B02BF28B-6B3D-470C-B79E-8B364E8890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28660" y="3982810"/>
            <a:ext cx="1203916" cy="1182402"/>
          </a:xfrm>
          <a:prstGeom prst="rect">
            <a:avLst/>
          </a:prstGeom>
        </p:spPr>
      </p:pic>
      <p:sp>
        <p:nvSpPr>
          <p:cNvPr id="169" name="타원 168">
            <a:extLst>
              <a:ext uri="{FF2B5EF4-FFF2-40B4-BE49-F238E27FC236}">
                <a16:creationId xmlns:a16="http://schemas.microsoft.com/office/drawing/2014/main" id="{5E2716FD-F76F-4087-87ED-F1CA75E6A928}"/>
              </a:ext>
            </a:extLst>
          </p:cNvPr>
          <p:cNvSpPr/>
          <p:nvPr/>
        </p:nvSpPr>
        <p:spPr>
          <a:xfrm>
            <a:off x="5901631" y="4233480"/>
            <a:ext cx="612942" cy="577088"/>
          </a:xfrm>
          <a:prstGeom prst="ellipse">
            <a:avLst/>
          </a:prstGeom>
          <a:solidFill>
            <a:srgbClr val="2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이등변 삼각형 169">
            <a:extLst>
              <a:ext uri="{FF2B5EF4-FFF2-40B4-BE49-F238E27FC236}">
                <a16:creationId xmlns:a16="http://schemas.microsoft.com/office/drawing/2014/main" id="{0A51EFEE-F722-4193-975E-E35D4778E61D}"/>
              </a:ext>
            </a:extLst>
          </p:cNvPr>
          <p:cNvSpPr/>
          <p:nvPr/>
        </p:nvSpPr>
        <p:spPr>
          <a:xfrm>
            <a:off x="5773089" y="4696955"/>
            <a:ext cx="850180" cy="225947"/>
          </a:xfrm>
          <a:prstGeom prst="triangle">
            <a:avLst/>
          </a:prstGeom>
          <a:solidFill>
            <a:srgbClr val="2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46C2740-5BFD-4C17-8EE2-9EF60BBB6AB7}"/>
              </a:ext>
            </a:extLst>
          </p:cNvPr>
          <p:cNvSpPr/>
          <p:nvPr/>
        </p:nvSpPr>
        <p:spPr>
          <a:xfrm>
            <a:off x="5977790" y="4303680"/>
            <a:ext cx="453125" cy="431327"/>
          </a:xfrm>
          <a:prstGeom prst="ellipse">
            <a:avLst/>
          </a:prstGeom>
          <a:solidFill>
            <a:srgbClr val="C1C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8683C9AC-E62D-4A96-83D5-D030E0F98922}"/>
              </a:ext>
            </a:extLst>
          </p:cNvPr>
          <p:cNvSpPr/>
          <p:nvPr/>
        </p:nvSpPr>
        <p:spPr>
          <a:xfrm>
            <a:off x="6049025" y="4368690"/>
            <a:ext cx="310651" cy="317268"/>
          </a:xfrm>
          <a:prstGeom prst="ellipse">
            <a:avLst/>
          </a:prstGeom>
          <a:solidFill>
            <a:srgbClr val="2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순서도: 수행의 시작/종료 174">
            <a:extLst>
              <a:ext uri="{FF2B5EF4-FFF2-40B4-BE49-F238E27FC236}">
                <a16:creationId xmlns:a16="http://schemas.microsoft.com/office/drawing/2014/main" id="{A3724F5B-F000-48F7-991C-DE555874D09F}"/>
              </a:ext>
            </a:extLst>
          </p:cNvPr>
          <p:cNvSpPr/>
          <p:nvPr/>
        </p:nvSpPr>
        <p:spPr>
          <a:xfrm>
            <a:off x="5774331" y="4841472"/>
            <a:ext cx="850180" cy="131927"/>
          </a:xfrm>
          <a:prstGeom prst="flowChartTerminator">
            <a:avLst/>
          </a:prstGeom>
          <a:solidFill>
            <a:srgbClr val="2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E951E74D-19FF-4D06-8982-5D76EFA0F634}"/>
              </a:ext>
            </a:extLst>
          </p:cNvPr>
          <p:cNvSpPr/>
          <p:nvPr/>
        </p:nvSpPr>
        <p:spPr>
          <a:xfrm flipV="1">
            <a:off x="6141317" y="4451064"/>
            <a:ext cx="113840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7" name="그림 176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65BD1FA4-6EB9-4575-980A-ACDC5A5E9B2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901" y="3404163"/>
            <a:ext cx="326697" cy="326697"/>
          </a:xfrm>
          <a:prstGeom prst="rect">
            <a:avLst/>
          </a:prstGeom>
        </p:spPr>
      </p:pic>
      <p:pic>
        <p:nvPicPr>
          <p:cNvPr id="178" name="그림 177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C2F86F71-1757-4DC6-AEE3-9CE77D31F2A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707" y="3247571"/>
            <a:ext cx="326697" cy="326697"/>
          </a:xfrm>
          <a:prstGeom prst="rect">
            <a:avLst/>
          </a:prstGeom>
        </p:spPr>
      </p:pic>
      <p:pic>
        <p:nvPicPr>
          <p:cNvPr id="179" name="그림 178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5CCC6CCE-50C0-4250-8F30-1BD5FAD1B9B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30" y="2870738"/>
            <a:ext cx="326697" cy="326697"/>
          </a:xfrm>
          <a:prstGeom prst="rect">
            <a:avLst/>
          </a:prstGeom>
        </p:spPr>
      </p:pic>
      <p:pic>
        <p:nvPicPr>
          <p:cNvPr id="180" name="그림 179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9A1383AA-9CDD-4288-9AE8-C22F2C8E8B0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61" y="5767224"/>
            <a:ext cx="326697" cy="326697"/>
          </a:xfrm>
          <a:prstGeom prst="rect">
            <a:avLst/>
          </a:prstGeom>
        </p:spPr>
      </p:pic>
      <p:pic>
        <p:nvPicPr>
          <p:cNvPr id="181" name="그림 180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5C709206-D37B-4430-8FBE-E22DDEC09F6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142" y="5715921"/>
            <a:ext cx="326697" cy="326697"/>
          </a:xfrm>
          <a:prstGeom prst="rect">
            <a:avLst/>
          </a:prstGeom>
        </p:spPr>
      </p:pic>
      <p:pic>
        <p:nvPicPr>
          <p:cNvPr id="182" name="그림 181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5E365FAB-DA2F-4367-81D4-8AB8C22007D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75" y="5517163"/>
            <a:ext cx="326697" cy="326697"/>
          </a:xfrm>
          <a:prstGeom prst="rect">
            <a:avLst/>
          </a:prstGeom>
        </p:spPr>
      </p:pic>
      <p:pic>
        <p:nvPicPr>
          <p:cNvPr id="183" name="그림 182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3A79FC52-52CB-48B6-ADE3-51131FC5C21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66" y="4911816"/>
            <a:ext cx="326697" cy="326697"/>
          </a:xfrm>
          <a:prstGeom prst="rect">
            <a:avLst/>
          </a:prstGeom>
        </p:spPr>
      </p:pic>
      <p:pic>
        <p:nvPicPr>
          <p:cNvPr id="184" name="그림 183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9162C6D0-2A7F-4D62-B1BA-1CF6C4BA343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82" y="4578666"/>
            <a:ext cx="326697" cy="326697"/>
          </a:xfrm>
          <a:prstGeom prst="rect">
            <a:avLst/>
          </a:prstGeom>
        </p:spPr>
      </p:pic>
      <p:pic>
        <p:nvPicPr>
          <p:cNvPr id="185" name="그래픽 184" descr="사용자">
            <a:extLst>
              <a:ext uri="{FF2B5EF4-FFF2-40B4-BE49-F238E27FC236}">
                <a16:creationId xmlns:a16="http://schemas.microsoft.com/office/drawing/2014/main" id="{27F52972-54D0-4740-AE49-A0A10DCFC85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88520" y="6012269"/>
            <a:ext cx="338475" cy="317330"/>
          </a:xfrm>
          <a:prstGeom prst="rect">
            <a:avLst/>
          </a:prstGeom>
        </p:spPr>
      </p:pic>
      <p:pic>
        <p:nvPicPr>
          <p:cNvPr id="186" name="그래픽 185" descr="사용자">
            <a:extLst>
              <a:ext uri="{FF2B5EF4-FFF2-40B4-BE49-F238E27FC236}">
                <a16:creationId xmlns:a16="http://schemas.microsoft.com/office/drawing/2014/main" id="{511B2620-B4A8-4483-A455-06EFC51493E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92141" y="6063950"/>
            <a:ext cx="338475" cy="317330"/>
          </a:xfrm>
          <a:prstGeom prst="rect">
            <a:avLst/>
          </a:prstGeom>
        </p:spPr>
      </p:pic>
      <p:pic>
        <p:nvPicPr>
          <p:cNvPr id="187" name="그래픽 186" descr="사용자">
            <a:extLst>
              <a:ext uri="{FF2B5EF4-FFF2-40B4-BE49-F238E27FC236}">
                <a16:creationId xmlns:a16="http://schemas.microsoft.com/office/drawing/2014/main" id="{B6DE6800-5EAD-46CC-A927-0750977E49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95762" y="5988549"/>
            <a:ext cx="338475" cy="317330"/>
          </a:xfrm>
          <a:prstGeom prst="rect">
            <a:avLst/>
          </a:prstGeom>
        </p:spPr>
      </p:pic>
      <p:pic>
        <p:nvPicPr>
          <p:cNvPr id="188" name="그래픽 187" descr="사용자">
            <a:extLst>
              <a:ext uri="{FF2B5EF4-FFF2-40B4-BE49-F238E27FC236}">
                <a16:creationId xmlns:a16="http://schemas.microsoft.com/office/drawing/2014/main" id="{9B60BA68-146E-4345-9DEB-B58D3A4E018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1765" y="5862253"/>
            <a:ext cx="338475" cy="317330"/>
          </a:xfrm>
          <a:prstGeom prst="rect">
            <a:avLst/>
          </a:prstGeom>
        </p:spPr>
      </p:pic>
      <p:pic>
        <p:nvPicPr>
          <p:cNvPr id="189" name="그래픽 188" descr="사용자">
            <a:extLst>
              <a:ext uri="{FF2B5EF4-FFF2-40B4-BE49-F238E27FC236}">
                <a16:creationId xmlns:a16="http://schemas.microsoft.com/office/drawing/2014/main" id="{6775B83D-54CE-4812-8342-7BF143F527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52060" y="5750634"/>
            <a:ext cx="338475" cy="317330"/>
          </a:xfrm>
          <a:prstGeom prst="rect">
            <a:avLst/>
          </a:prstGeom>
        </p:spPr>
      </p:pic>
      <p:pic>
        <p:nvPicPr>
          <p:cNvPr id="190" name="그래픽 189" descr="사용자">
            <a:extLst>
              <a:ext uri="{FF2B5EF4-FFF2-40B4-BE49-F238E27FC236}">
                <a16:creationId xmlns:a16="http://schemas.microsoft.com/office/drawing/2014/main" id="{6775C4F8-E307-448D-B017-57925A1C287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45072" y="5535727"/>
            <a:ext cx="338475" cy="317330"/>
          </a:xfrm>
          <a:prstGeom prst="rect">
            <a:avLst/>
          </a:prstGeom>
        </p:spPr>
      </p:pic>
      <p:pic>
        <p:nvPicPr>
          <p:cNvPr id="191" name="그래픽 190" descr="사용자">
            <a:extLst>
              <a:ext uri="{FF2B5EF4-FFF2-40B4-BE49-F238E27FC236}">
                <a16:creationId xmlns:a16="http://schemas.microsoft.com/office/drawing/2014/main" id="{1ACF03ED-85F9-4F79-8DBF-6FD6F6071F9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08696" y="5190637"/>
            <a:ext cx="338475" cy="317330"/>
          </a:xfrm>
          <a:prstGeom prst="rect">
            <a:avLst/>
          </a:prstGeom>
        </p:spPr>
      </p:pic>
      <p:pic>
        <p:nvPicPr>
          <p:cNvPr id="192" name="그래픽 191" descr="사용자">
            <a:extLst>
              <a:ext uri="{FF2B5EF4-FFF2-40B4-BE49-F238E27FC236}">
                <a16:creationId xmlns:a16="http://schemas.microsoft.com/office/drawing/2014/main" id="{38CCF2D2-CEAE-4EF2-9911-56177282DBA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89797" y="5342270"/>
            <a:ext cx="338475" cy="317330"/>
          </a:xfrm>
          <a:prstGeom prst="rect">
            <a:avLst/>
          </a:prstGeom>
        </p:spPr>
      </p:pic>
      <p:pic>
        <p:nvPicPr>
          <p:cNvPr id="193" name="그래픽 192" descr="사용자">
            <a:extLst>
              <a:ext uri="{FF2B5EF4-FFF2-40B4-BE49-F238E27FC236}">
                <a16:creationId xmlns:a16="http://schemas.microsoft.com/office/drawing/2014/main" id="{6A19AD10-600A-40DE-9A47-A18395B6A56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28134" y="5519755"/>
            <a:ext cx="338475" cy="317330"/>
          </a:xfrm>
          <a:prstGeom prst="rect">
            <a:avLst/>
          </a:prstGeom>
        </p:spPr>
      </p:pic>
      <p:pic>
        <p:nvPicPr>
          <p:cNvPr id="194" name="그래픽 193" descr="사용자">
            <a:extLst>
              <a:ext uri="{FF2B5EF4-FFF2-40B4-BE49-F238E27FC236}">
                <a16:creationId xmlns:a16="http://schemas.microsoft.com/office/drawing/2014/main" id="{35E6056E-C8E3-4C4D-A40A-15D56290B4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24024" y="4957398"/>
            <a:ext cx="338475" cy="317330"/>
          </a:xfrm>
          <a:prstGeom prst="rect">
            <a:avLst/>
          </a:prstGeom>
        </p:spPr>
      </p:pic>
      <p:pic>
        <p:nvPicPr>
          <p:cNvPr id="195" name="그래픽 194" descr="사용자">
            <a:extLst>
              <a:ext uri="{FF2B5EF4-FFF2-40B4-BE49-F238E27FC236}">
                <a16:creationId xmlns:a16="http://schemas.microsoft.com/office/drawing/2014/main" id="{DF6266BD-747E-45BA-A620-47FEB9F00C8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1511" y="4806533"/>
            <a:ext cx="338475" cy="317330"/>
          </a:xfrm>
          <a:prstGeom prst="rect">
            <a:avLst/>
          </a:prstGeom>
        </p:spPr>
      </p:pic>
      <p:pic>
        <p:nvPicPr>
          <p:cNvPr id="196" name="그래픽 195" descr="사용자">
            <a:extLst>
              <a:ext uri="{FF2B5EF4-FFF2-40B4-BE49-F238E27FC236}">
                <a16:creationId xmlns:a16="http://schemas.microsoft.com/office/drawing/2014/main" id="{CC150BBE-CDEE-459C-9F9C-F0D9018D98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93987" y="3664260"/>
            <a:ext cx="338475" cy="317330"/>
          </a:xfrm>
          <a:prstGeom prst="rect">
            <a:avLst/>
          </a:prstGeom>
        </p:spPr>
      </p:pic>
      <p:pic>
        <p:nvPicPr>
          <p:cNvPr id="197" name="그래픽 196" descr="사용자">
            <a:extLst>
              <a:ext uri="{FF2B5EF4-FFF2-40B4-BE49-F238E27FC236}">
                <a16:creationId xmlns:a16="http://schemas.microsoft.com/office/drawing/2014/main" id="{986CA49D-BC46-4F9D-9AE2-DACD54D09C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82861" y="3380833"/>
            <a:ext cx="338475" cy="317330"/>
          </a:xfrm>
          <a:prstGeom prst="rect">
            <a:avLst/>
          </a:prstGeom>
        </p:spPr>
      </p:pic>
      <p:pic>
        <p:nvPicPr>
          <p:cNvPr id="198" name="그래픽 197" descr="사용자">
            <a:extLst>
              <a:ext uri="{FF2B5EF4-FFF2-40B4-BE49-F238E27FC236}">
                <a16:creationId xmlns:a16="http://schemas.microsoft.com/office/drawing/2014/main" id="{91AB8D6C-205A-4706-8F18-EAEE3C302E0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59412" y="3114680"/>
            <a:ext cx="338475" cy="317330"/>
          </a:xfrm>
          <a:prstGeom prst="rect">
            <a:avLst/>
          </a:prstGeom>
        </p:spPr>
      </p:pic>
      <p:pic>
        <p:nvPicPr>
          <p:cNvPr id="199" name="그래픽 198" descr="사용자">
            <a:extLst>
              <a:ext uri="{FF2B5EF4-FFF2-40B4-BE49-F238E27FC236}">
                <a16:creationId xmlns:a16="http://schemas.microsoft.com/office/drawing/2014/main" id="{86F2C4B9-68B1-45A4-9B4D-E15F1E9E55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11744" y="3014306"/>
            <a:ext cx="338475" cy="317330"/>
          </a:xfrm>
          <a:prstGeom prst="rect">
            <a:avLst/>
          </a:prstGeom>
        </p:spPr>
      </p:pic>
      <p:pic>
        <p:nvPicPr>
          <p:cNvPr id="200" name="그래픽 199" descr="사용자">
            <a:extLst>
              <a:ext uri="{FF2B5EF4-FFF2-40B4-BE49-F238E27FC236}">
                <a16:creationId xmlns:a16="http://schemas.microsoft.com/office/drawing/2014/main" id="{8FF72D8D-8B67-4E82-AE97-CA8BF6347F0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94621" y="3543242"/>
            <a:ext cx="338475" cy="317330"/>
          </a:xfrm>
          <a:prstGeom prst="rect">
            <a:avLst/>
          </a:prstGeom>
        </p:spPr>
      </p:pic>
      <p:pic>
        <p:nvPicPr>
          <p:cNvPr id="201" name="그래픽 200" descr="사용자">
            <a:extLst>
              <a:ext uri="{FF2B5EF4-FFF2-40B4-BE49-F238E27FC236}">
                <a16:creationId xmlns:a16="http://schemas.microsoft.com/office/drawing/2014/main" id="{DC1A4FF1-4F39-4854-B3C6-6B6B472360E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8625" y="2628703"/>
            <a:ext cx="338475" cy="317330"/>
          </a:xfrm>
          <a:prstGeom prst="rect">
            <a:avLst/>
          </a:prstGeom>
        </p:spPr>
      </p:pic>
      <p:pic>
        <p:nvPicPr>
          <p:cNvPr id="202" name="그래픽 201" descr="사용자">
            <a:extLst>
              <a:ext uri="{FF2B5EF4-FFF2-40B4-BE49-F238E27FC236}">
                <a16:creationId xmlns:a16="http://schemas.microsoft.com/office/drawing/2014/main" id="{FB9C857B-4999-494A-A175-FB66BE57C1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52060" y="2647009"/>
            <a:ext cx="338475" cy="317330"/>
          </a:xfrm>
          <a:prstGeom prst="rect">
            <a:avLst/>
          </a:prstGeom>
        </p:spPr>
      </p:pic>
      <p:pic>
        <p:nvPicPr>
          <p:cNvPr id="203" name="그래픽 202" descr="사용자">
            <a:extLst>
              <a:ext uri="{FF2B5EF4-FFF2-40B4-BE49-F238E27FC236}">
                <a16:creationId xmlns:a16="http://schemas.microsoft.com/office/drawing/2014/main" id="{C22D79AC-5C15-44E2-9CD2-0BA505A4FBF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72694" y="3101231"/>
            <a:ext cx="338475" cy="317330"/>
          </a:xfrm>
          <a:prstGeom prst="rect">
            <a:avLst/>
          </a:prstGeom>
        </p:spPr>
      </p:pic>
      <p:pic>
        <p:nvPicPr>
          <p:cNvPr id="204" name="그래픽 203" descr="사용자">
            <a:extLst>
              <a:ext uri="{FF2B5EF4-FFF2-40B4-BE49-F238E27FC236}">
                <a16:creationId xmlns:a16="http://schemas.microsoft.com/office/drawing/2014/main" id="{224DA81F-7ADF-40DD-88B5-487A6230822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32111" y="4293692"/>
            <a:ext cx="338475" cy="317330"/>
          </a:xfrm>
          <a:prstGeom prst="rect">
            <a:avLst/>
          </a:prstGeom>
        </p:spPr>
      </p:pic>
      <p:pic>
        <p:nvPicPr>
          <p:cNvPr id="205" name="그래픽 204" descr="사용자">
            <a:extLst>
              <a:ext uri="{FF2B5EF4-FFF2-40B4-BE49-F238E27FC236}">
                <a16:creationId xmlns:a16="http://schemas.microsoft.com/office/drawing/2014/main" id="{B64F5002-E983-4C18-942E-232DA052F9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6606" y="4451262"/>
            <a:ext cx="338475" cy="317330"/>
          </a:xfrm>
          <a:prstGeom prst="rect">
            <a:avLst/>
          </a:prstGeom>
        </p:spPr>
      </p:pic>
      <p:pic>
        <p:nvPicPr>
          <p:cNvPr id="206" name="그래픽 205" descr="사용자">
            <a:extLst>
              <a:ext uri="{FF2B5EF4-FFF2-40B4-BE49-F238E27FC236}">
                <a16:creationId xmlns:a16="http://schemas.microsoft.com/office/drawing/2014/main" id="{978C8694-7BFD-4603-8444-A502044FD6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56097" y="4764237"/>
            <a:ext cx="338475" cy="317330"/>
          </a:xfrm>
          <a:prstGeom prst="rect">
            <a:avLst/>
          </a:prstGeom>
        </p:spPr>
      </p:pic>
      <p:pic>
        <p:nvPicPr>
          <p:cNvPr id="207" name="그래픽 206" descr="사용자">
            <a:extLst>
              <a:ext uri="{FF2B5EF4-FFF2-40B4-BE49-F238E27FC236}">
                <a16:creationId xmlns:a16="http://schemas.microsoft.com/office/drawing/2014/main" id="{DF782BA7-C690-4907-A6DF-0609587181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243" y="4664741"/>
            <a:ext cx="338475" cy="317330"/>
          </a:xfrm>
          <a:prstGeom prst="rect">
            <a:avLst/>
          </a:prstGeom>
        </p:spPr>
      </p:pic>
      <p:pic>
        <p:nvPicPr>
          <p:cNvPr id="208" name="그래픽 207" descr="사용자">
            <a:extLst>
              <a:ext uri="{FF2B5EF4-FFF2-40B4-BE49-F238E27FC236}">
                <a16:creationId xmlns:a16="http://schemas.microsoft.com/office/drawing/2014/main" id="{3398B58C-3D05-49A7-9D85-6E7FF41E0C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9753" y="5411288"/>
            <a:ext cx="957871" cy="89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6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042581" y="2952057"/>
            <a:ext cx="2274426" cy="4126614"/>
            <a:chOff x="10401059" y="3074841"/>
            <a:chExt cx="3032568" cy="5502152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0401059" y="3372092"/>
              <a:ext cx="3032567" cy="5204901"/>
            </a:xfrm>
            <a:prstGeom prst="roundRect">
              <a:avLst>
                <a:gd name="adj" fmla="val 11685"/>
              </a:avLst>
            </a:prstGeom>
            <a:solidFill>
              <a:srgbClr val="3A4852"/>
            </a:solidFill>
            <a:ln w="44450">
              <a:noFill/>
            </a:ln>
            <a:effectLst>
              <a:outerShdw blurRad="393700" dist="1270000" dir="9600000" algn="tr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9670465" lon="18083445" rev="3818436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0401060" y="3074841"/>
              <a:ext cx="3032567" cy="5399590"/>
            </a:xfrm>
            <a:prstGeom prst="roundRect">
              <a:avLst>
                <a:gd name="adj" fmla="val 11685"/>
              </a:avLst>
            </a:prstGeom>
            <a:noFill/>
            <a:ln w="44450">
              <a:solidFill>
                <a:srgbClr val="B4C2CB"/>
              </a:solidFill>
            </a:ln>
            <a:effectLst/>
            <a:scene3d>
              <a:camera prst="isometricOffAxis1Top">
                <a:rot lat="19670465" lon="18083445" rev="3818436"/>
              </a:camera>
              <a:lightRig rig="threePt" dir="t"/>
            </a:scene3d>
            <a:sp3d>
              <a:bevelB w="0" h="425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2417265" y="4070263"/>
            <a:ext cx="1394337" cy="780020"/>
          </a:xfrm>
          <a:prstGeom prst="roundRect">
            <a:avLst>
              <a:gd name="adj" fmla="val 11685"/>
            </a:avLst>
          </a:prstGeom>
          <a:pattFill prst="shingle">
            <a:fgClr>
              <a:schemeClr val="accent4">
                <a:lumMod val="20000"/>
                <a:lumOff val="80000"/>
              </a:schemeClr>
            </a:fgClr>
            <a:bgClr>
              <a:srgbClr val="98A6B1"/>
            </a:bgClr>
          </a:pattFill>
          <a:ln w="22225">
            <a:solidFill>
              <a:schemeClr val="bg1"/>
            </a:solidFill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</a:effectLst>
          <a:scene3d>
            <a:camera prst="isometricOffAxis1Top">
              <a:rot lat="19670465" lon="18083445" rev="3818436"/>
            </a:camera>
            <a:lightRig rig="threePt" dir="t"/>
          </a:scene3d>
          <a:sp3d>
            <a:bevelB w="0" h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084543" y="4000678"/>
            <a:ext cx="724418" cy="1620621"/>
          </a:xfrm>
          <a:prstGeom prst="roundRect">
            <a:avLst>
              <a:gd name="adj" fmla="val 11685"/>
            </a:avLst>
          </a:prstGeom>
          <a:pattFill prst="shingle">
            <a:fgClr>
              <a:schemeClr val="bg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22225">
            <a:solidFill>
              <a:schemeClr val="bg1"/>
            </a:solidFill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</a:effectLst>
          <a:scene3d>
            <a:camera prst="isometricOffAxis1Top">
              <a:rot lat="19670465" lon="18083445" rev="3818436"/>
            </a:camera>
            <a:lightRig rig="threePt" dir="t"/>
          </a:scene3d>
          <a:sp3d>
            <a:bevelB w="0" h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536209" y="4243615"/>
            <a:ext cx="724418" cy="1620621"/>
          </a:xfrm>
          <a:prstGeom prst="roundRect">
            <a:avLst>
              <a:gd name="adj" fmla="val 11685"/>
            </a:avLst>
          </a:prstGeom>
          <a:pattFill prst="shingle">
            <a:fgClr>
              <a:schemeClr val="bg1">
                <a:lumMod val="50000"/>
              </a:schemeClr>
            </a:fgClr>
            <a:bgClr>
              <a:srgbClr val="304352"/>
            </a:bgClr>
          </a:pattFill>
          <a:ln w="22225">
            <a:solidFill>
              <a:schemeClr val="bg1"/>
            </a:solidFill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  <a:reflection stA="42000" endPos="3000" dist="50800" dir="5400000" sy="-100000" algn="bl" rotWithShape="0"/>
          </a:effectLst>
          <a:scene3d>
            <a:camera prst="isometricOffAxis1Top">
              <a:rot lat="19670465" lon="18083445" rev="3818436"/>
            </a:camera>
            <a:lightRig rig="threePt" dir="t"/>
          </a:scene3d>
          <a:sp3d>
            <a:bevelB w="0" h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337571" y="5022977"/>
            <a:ext cx="1674589" cy="780020"/>
          </a:xfrm>
          <a:prstGeom prst="roundRect">
            <a:avLst>
              <a:gd name="adj" fmla="val 11685"/>
            </a:avLst>
          </a:prstGeom>
          <a:pattFill prst="shingle">
            <a:fgClr>
              <a:schemeClr val="bg1">
                <a:lumMod val="95000"/>
              </a:schemeClr>
            </a:fgClr>
            <a:bgClr>
              <a:srgbClr val="80909D"/>
            </a:bgClr>
          </a:pattFill>
          <a:ln w="22225">
            <a:solidFill>
              <a:schemeClr val="bg1"/>
            </a:solidFill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</a:effectLst>
          <a:scene3d>
            <a:camera prst="isometricOffAxis1Top">
              <a:rot lat="19670465" lon="18083445" rev="3818436"/>
            </a:camera>
            <a:lightRig rig="threePt" dir="t"/>
          </a:scene3d>
          <a:sp3d>
            <a:bevelB w="0" h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258305" y="2073435"/>
            <a:ext cx="2274425" cy="4049693"/>
          </a:xfrm>
          <a:prstGeom prst="roundRect">
            <a:avLst>
              <a:gd name="adj" fmla="val 11685"/>
            </a:avLst>
          </a:prstGeom>
          <a:solidFill>
            <a:srgbClr val="B4C2CB"/>
          </a:solidFill>
          <a:ln>
            <a:noFill/>
          </a:ln>
          <a:effectLst>
            <a:outerShdw blurRad="330200" dist="482600" dir="9000000" algn="tr" rotWithShape="0">
              <a:prstClr val="black">
                <a:alpha val="40000"/>
              </a:prstClr>
            </a:outerShdw>
          </a:effectLst>
          <a:scene3d>
            <a:camera prst="isometricOffAxis1Top">
              <a:rot lat="19670465" lon="18083445" rev="3818436"/>
            </a:camera>
            <a:lightRig rig="threePt" dir="t"/>
          </a:scene3d>
          <a:sp3d>
            <a:bevelB w="0" h="1206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73" name="모서리가 둥근 직사각형 4">
            <a:extLst>
              <a:ext uri="{FF2B5EF4-FFF2-40B4-BE49-F238E27FC236}">
                <a16:creationId xmlns:a16="http://schemas.microsoft.com/office/drawing/2014/main" id="{44D0BFC1-07D9-4301-A56C-EF476AE46797}"/>
              </a:ext>
            </a:extLst>
          </p:cNvPr>
          <p:cNvSpPr/>
          <p:nvPr/>
        </p:nvSpPr>
        <p:spPr>
          <a:xfrm>
            <a:off x="4893587" y="4547966"/>
            <a:ext cx="914248" cy="399332"/>
          </a:xfrm>
          <a:prstGeom prst="roundRect">
            <a:avLst>
              <a:gd name="adj" fmla="val 11685"/>
            </a:avLst>
          </a:prstGeom>
          <a:solidFill>
            <a:srgbClr val="98A6B1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isometricOffAxis1Top">
              <a:rot lat="19670465" lon="18083445" rev="3818436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80" name="모서리가 둥근 직사각형 5">
            <a:extLst>
              <a:ext uri="{FF2B5EF4-FFF2-40B4-BE49-F238E27FC236}">
                <a16:creationId xmlns:a16="http://schemas.microsoft.com/office/drawing/2014/main" id="{C7DBB388-4344-46AD-A2FB-ECB633D69E0E}"/>
              </a:ext>
            </a:extLst>
          </p:cNvPr>
          <p:cNvSpPr/>
          <p:nvPr/>
        </p:nvSpPr>
        <p:spPr>
          <a:xfrm>
            <a:off x="3371524" y="2728142"/>
            <a:ext cx="1313296" cy="2636859"/>
          </a:xfrm>
          <a:prstGeom prst="roundRect">
            <a:avLst>
              <a:gd name="adj" fmla="val 0"/>
            </a:avLst>
          </a:prstGeom>
          <a:solidFill>
            <a:srgbClr val="3A485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isometricOffAxis1Top">
              <a:rot lat="19670465" lon="18083445" rev="3818436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haroni" panose="02010803020104030203" pitchFamily="2" charset="-79"/>
              </a:rPr>
              <a:t>Survey</a:t>
            </a:r>
            <a:r>
              <a:rPr lang="en-US" altLang="ko-KR" sz="2000" b="1" i="1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cs typeface="Aharoni" panose="02010803020104030203" pitchFamily="2" charset="-79"/>
              </a:rPr>
              <a:t>Platform</a:t>
            </a:r>
            <a:endParaRPr lang="ko-KR" altLang="en-US" sz="20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86" name="모서리가 둥근 직사각형 5">
            <a:extLst>
              <a:ext uri="{FF2B5EF4-FFF2-40B4-BE49-F238E27FC236}">
                <a16:creationId xmlns:a16="http://schemas.microsoft.com/office/drawing/2014/main" id="{4497B222-2B9F-49D8-B436-9EA8D42BC672}"/>
              </a:ext>
            </a:extLst>
          </p:cNvPr>
          <p:cNvSpPr/>
          <p:nvPr/>
        </p:nvSpPr>
        <p:spPr>
          <a:xfrm>
            <a:off x="4680845" y="2894113"/>
            <a:ext cx="430182" cy="1998598"/>
          </a:xfrm>
          <a:prstGeom prst="roundRect">
            <a:avLst>
              <a:gd name="adj" fmla="val 0"/>
            </a:avLst>
          </a:prstGeom>
          <a:solidFill>
            <a:srgbClr val="98A6B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isometricOffAxis1Top">
              <a:rot lat="19670465" lon="18083445" rev="3818436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rgbClr val="404040"/>
              </a:solidFill>
              <a:cs typeface="Aharoni" panose="02010803020104030203" pitchFamily="2" charset="-79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EC84A5B-50F3-4C6B-83B4-2A483AC1730B}"/>
              </a:ext>
            </a:extLst>
          </p:cNvPr>
          <p:cNvSpPr/>
          <p:nvPr/>
        </p:nvSpPr>
        <p:spPr>
          <a:xfrm>
            <a:off x="3607007" y="3174995"/>
            <a:ext cx="430182" cy="377359"/>
          </a:xfrm>
          <a:prstGeom prst="ellipse">
            <a:avLst/>
          </a:prstGeom>
          <a:solidFill>
            <a:srgbClr val="98A6B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>
              <a:rot lat="19668000" lon="18084000" rev="381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2C9A07B-6E1D-40AB-AFA0-339173D833FA}"/>
              </a:ext>
            </a:extLst>
          </p:cNvPr>
          <p:cNvCxnSpPr>
            <a:cxnSpLocks/>
          </p:cNvCxnSpPr>
          <p:nvPr/>
        </p:nvCxnSpPr>
        <p:spPr>
          <a:xfrm>
            <a:off x="3738518" y="3362342"/>
            <a:ext cx="183751" cy="1"/>
          </a:xfrm>
          <a:prstGeom prst="line">
            <a:avLst/>
          </a:prstGeom>
          <a:ln w="34925">
            <a:solidFill>
              <a:srgbClr val="3A4852"/>
            </a:solidFill>
          </a:ln>
          <a:scene3d>
            <a:camera prst="orthographicFront">
              <a:rot lat="19668000" lon="18084000" rev="3816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EAC9BD4-F0F0-484F-ADBE-B459864DB945}"/>
              </a:ext>
            </a:extLst>
          </p:cNvPr>
          <p:cNvSpPr/>
          <p:nvPr/>
        </p:nvSpPr>
        <p:spPr>
          <a:xfrm>
            <a:off x="4415845" y="3638873"/>
            <a:ext cx="68575" cy="83347"/>
          </a:xfrm>
          <a:prstGeom prst="rect">
            <a:avLst/>
          </a:prstGeom>
          <a:solidFill>
            <a:srgbClr val="3A4852"/>
          </a:solidFill>
          <a:ln>
            <a:noFill/>
          </a:ln>
          <a:scene3d>
            <a:camera prst="orthographicFront">
              <a:rot lat="19668000" lon="18084000" rev="381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28DA6B0-5FCD-4A74-B5DB-59C7B3CAC0B1}"/>
              </a:ext>
            </a:extLst>
          </p:cNvPr>
          <p:cNvSpPr/>
          <p:nvPr/>
        </p:nvSpPr>
        <p:spPr>
          <a:xfrm>
            <a:off x="4866255" y="3851327"/>
            <a:ext cx="68575" cy="83347"/>
          </a:xfrm>
          <a:prstGeom prst="rect">
            <a:avLst/>
          </a:prstGeom>
          <a:solidFill>
            <a:srgbClr val="3A4852"/>
          </a:solidFill>
          <a:ln>
            <a:noFill/>
          </a:ln>
          <a:scene3d>
            <a:camera prst="orthographicFront">
              <a:rot lat="19668000" lon="18084000" rev="381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0AE1D1F-7346-4515-A458-473A594C6247}"/>
              </a:ext>
            </a:extLst>
          </p:cNvPr>
          <p:cNvSpPr/>
          <p:nvPr/>
        </p:nvSpPr>
        <p:spPr>
          <a:xfrm>
            <a:off x="5307452" y="4079357"/>
            <a:ext cx="68575" cy="83347"/>
          </a:xfrm>
          <a:prstGeom prst="rect">
            <a:avLst/>
          </a:prstGeom>
          <a:solidFill>
            <a:srgbClr val="3A4852"/>
          </a:solidFill>
          <a:ln>
            <a:noFill/>
          </a:ln>
          <a:scene3d>
            <a:camera prst="orthographicFront">
              <a:rot lat="19668000" lon="18084000" rev="381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798A0D-0AD1-4A1E-AE0B-3683DA0C7B42}"/>
              </a:ext>
            </a:extLst>
          </p:cNvPr>
          <p:cNvSpPr/>
          <p:nvPr/>
        </p:nvSpPr>
        <p:spPr>
          <a:xfrm>
            <a:off x="1106868" y="2875136"/>
            <a:ext cx="5630801" cy="377208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13F3A6-825E-4AB2-BC4E-2D5CC67C48A9}"/>
              </a:ext>
            </a:extLst>
          </p:cNvPr>
          <p:cNvSpPr txBox="1"/>
          <p:nvPr/>
        </p:nvSpPr>
        <p:spPr>
          <a:xfrm>
            <a:off x="2106013" y="1414590"/>
            <a:ext cx="5130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2E41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</a:p>
          <a:p>
            <a:pPr algn="ctr"/>
            <a:r>
              <a:rPr lang="en-US" altLang="ko-KR" sz="6000" dirty="0">
                <a:solidFill>
                  <a:srgbClr val="2E41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6000" dirty="0">
              <a:solidFill>
                <a:srgbClr val="2E41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956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화살표 연결선 11"/>
          <p:cNvCxnSpPr>
            <a:cxnSpLocks/>
          </p:cNvCxnSpPr>
          <p:nvPr/>
        </p:nvCxnSpPr>
        <p:spPr>
          <a:xfrm flipH="1">
            <a:off x="1636938" y="2149143"/>
            <a:ext cx="1853938" cy="17462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cxnSpLocks/>
          </p:cNvCxnSpPr>
          <p:nvPr/>
        </p:nvCxnSpPr>
        <p:spPr>
          <a:xfrm flipV="1">
            <a:off x="1400239" y="1906027"/>
            <a:ext cx="1929517" cy="18059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6247431" y="1930818"/>
            <a:ext cx="1712597" cy="17145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 flipV="1">
            <a:off x="6000508" y="2086399"/>
            <a:ext cx="1628836" cy="16427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2897383" y="5443669"/>
            <a:ext cx="3428278" cy="8681"/>
          </a:xfrm>
          <a:prstGeom prst="straightConnector1">
            <a:avLst/>
          </a:prstGeom>
          <a:ln w="28575">
            <a:solidFill>
              <a:srgbClr val="2E4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2880472" y="5672747"/>
            <a:ext cx="34621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95936" y="770698"/>
            <a:ext cx="155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 조사자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ex)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기업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정부기관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1560" y="5735569"/>
            <a:ext cx="2159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Public Survey Platform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52221" y="5683447"/>
            <a:ext cx="1736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 응답자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rot="18936801">
            <a:off x="1450979" y="3014524"/>
            <a:ext cx="2858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기반의 편리한 설문 생성 및 의뢰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설문 제작도구를 통한 직접적인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설문기기 제어 가능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063474" y="4447991"/>
            <a:ext cx="32157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2E41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자동판매기기를 이용한 높은 접근성과 편리성</a:t>
            </a:r>
            <a:r>
              <a:rPr lang="en-US" altLang="ko-KR" sz="1400" dirty="0">
                <a:solidFill>
                  <a:srgbClr val="2E41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400" dirty="0">
                <a:solidFill>
                  <a:srgbClr val="2E41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다양한 혜택 </a:t>
            </a:r>
            <a:endParaRPr lang="en-US" altLang="ko-KR" sz="1400" dirty="0">
              <a:solidFill>
                <a:srgbClr val="2E41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2E41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자동판매기기에 스마트 기능 추가로 최신 </a:t>
            </a:r>
            <a:r>
              <a:rPr lang="ko-KR" altLang="en-US" sz="1400" dirty="0" err="1">
                <a:solidFill>
                  <a:srgbClr val="2E41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소비트렌드에</a:t>
            </a:r>
            <a:r>
              <a:rPr lang="ko-KR" altLang="en-US" sz="1400" dirty="0">
                <a:solidFill>
                  <a:srgbClr val="2E41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적용 가능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36805" y="5791688"/>
            <a:ext cx="2750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설문 응답과정에서 자동판매기기의 사용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빈도 증가 기대</a:t>
            </a:r>
          </a:p>
        </p:txBody>
      </p:sp>
      <p:sp>
        <p:nvSpPr>
          <p:cNvPr id="42" name="TextBox 41"/>
          <p:cNvSpPr txBox="1"/>
          <p:nvPr/>
        </p:nvSpPr>
        <p:spPr>
          <a:xfrm rot="2730336">
            <a:off x="5338082" y="3005585"/>
            <a:ext cx="2606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서비스 제공으로 인한 다양한 파급효과 기대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7EADE2-4910-4694-9718-F11CDC3D8356}"/>
              </a:ext>
            </a:extLst>
          </p:cNvPr>
          <p:cNvSpPr txBox="1"/>
          <p:nvPr/>
        </p:nvSpPr>
        <p:spPr>
          <a:xfrm>
            <a:off x="107504" y="144509"/>
            <a:ext cx="5958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차별화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특장점</a:t>
            </a:r>
          </a:p>
        </p:txBody>
      </p:sp>
      <p:pic>
        <p:nvPicPr>
          <p:cNvPr id="3" name="그래픽 2" descr="사용자">
            <a:extLst>
              <a:ext uri="{FF2B5EF4-FFF2-40B4-BE49-F238E27FC236}">
                <a16:creationId xmlns:a16="http://schemas.microsoft.com/office/drawing/2014/main" id="{0F4AE3CB-D36B-4E0A-B6D4-06B6AE022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4926" y="4365104"/>
            <a:ext cx="1488196" cy="1488196"/>
          </a:xfrm>
          <a:prstGeom prst="rect">
            <a:avLst/>
          </a:prstGeom>
        </p:spPr>
      </p:pic>
      <p:pic>
        <p:nvPicPr>
          <p:cNvPr id="13" name="그래픽 12" descr="돋보기">
            <a:extLst>
              <a:ext uri="{FF2B5EF4-FFF2-40B4-BE49-F238E27FC236}">
                <a16:creationId xmlns:a16="http://schemas.microsoft.com/office/drawing/2014/main" id="{053208FC-0209-4F74-ADB1-8657F82B5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9767" y="1323882"/>
            <a:ext cx="1024998" cy="1024998"/>
          </a:xfrm>
          <a:prstGeom prst="rect">
            <a:avLst/>
          </a:prstGeom>
        </p:spPr>
      </p:pic>
      <p:pic>
        <p:nvPicPr>
          <p:cNvPr id="16" name="그래픽 15" descr="모니터">
            <a:extLst>
              <a:ext uri="{FF2B5EF4-FFF2-40B4-BE49-F238E27FC236}">
                <a16:creationId xmlns:a16="http://schemas.microsoft.com/office/drawing/2014/main" id="{96E559F6-D5BB-4AB2-BF4D-518CB3A79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538" y="4762418"/>
            <a:ext cx="914400" cy="914400"/>
          </a:xfrm>
          <a:prstGeom prst="rect">
            <a:avLst/>
          </a:prstGeom>
        </p:spPr>
      </p:pic>
      <p:pic>
        <p:nvPicPr>
          <p:cNvPr id="18" name="그래픽 17" descr="스마트폰">
            <a:extLst>
              <a:ext uri="{FF2B5EF4-FFF2-40B4-BE49-F238E27FC236}">
                <a16:creationId xmlns:a16="http://schemas.microsoft.com/office/drawing/2014/main" id="{E5CA04D2-AF81-4C08-998D-F013125C65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7450" y="4703667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CE0EADD-B93C-478D-8EC9-85FD95AE905E}"/>
              </a:ext>
            </a:extLst>
          </p:cNvPr>
          <p:cNvSpPr txBox="1"/>
          <p:nvPr/>
        </p:nvSpPr>
        <p:spPr>
          <a:xfrm rot="19019954">
            <a:off x="453132" y="2228514"/>
            <a:ext cx="3333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집중도 판단으로 정밀한 설문 분석 결과</a:t>
            </a:r>
            <a:endParaRPr lang="en-US" altLang="ko-KR" sz="1400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시장의 관심도 및 긍정도 정보 제공</a:t>
            </a:r>
            <a:endParaRPr lang="en-US" altLang="ko-KR" sz="1400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E92594-3BA5-400A-8BDA-F76F5D6CC51E}"/>
              </a:ext>
            </a:extLst>
          </p:cNvPr>
          <p:cNvSpPr txBox="1"/>
          <p:nvPr/>
        </p:nvSpPr>
        <p:spPr>
          <a:xfrm rot="2708991">
            <a:off x="6010547" y="2360901"/>
            <a:ext cx="3019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기존보다 정확한 시장조사 분석을 통해</a:t>
            </a:r>
            <a:r>
              <a:rPr lang="en-US" altLang="ko-KR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 응답자가 원하는 서비스를 제공</a:t>
            </a:r>
            <a:endParaRPr lang="en-US" altLang="ko-KR" sz="1400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44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469604" y="1972499"/>
            <a:ext cx="2274426" cy="4126614"/>
            <a:chOff x="10401059" y="3074841"/>
            <a:chExt cx="3032568" cy="5502152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0401059" y="3372092"/>
              <a:ext cx="3032567" cy="5204901"/>
            </a:xfrm>
            <a:prstGeom prst="roundRect">
              <a:avLst>
                <a:gd name="adj" fmla="val 11685"/>
              </a:avLst>
            </a:prstGeom>
            <a:solidFill>
              <a:srgbClr val="3A4852"/>
            </a:solidFill>
            <a:ln w="44450">
              <a:noFill/>
            </a:ln>
            <a:effectLst>
              <a:outerShdw blurRad="393700" dist="1270000" dir="9600000" algn="tr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9670465" lon="18083445" rev="3818436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0401060" y="3074841"/>
              <a:ext cx="3032567" cy="5399590"/>
            </a:xfrm>
            <a:prstGeom prst="roundRect">
              <a:avLst>
                <a:gd name="adj" fmla="val 11685"/>
              </a:avLst>
            </a:prstGeom>
            <a:noFill/>
            <a:ln w="44450">
              <a:solidFill>
                <a:srgbClr val="B4C2CB"/>
              </a:solidFill>
            </a:ln>
            <a:effectLst/>
            <a:scene3d>
              <a:camera prst="isometricOffAxis1Top">
                <a:rot lat="19670465" lon="18083445" rev="3818436"/>
              </a:camera>
              <a:lightRig rig="threePt" dir="t"/>
            </a:scene3d>
            <a:sp3d>
              <a:bevelB w="0" h="425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2844288" y="3090705"/>
            <a:ext cx="1394337" cy="780020"/>
          </a:xfrm>
          <a:prstGeom prst="roundRect">
            <a:avLst>
              <a:gd name="adj" fmla="val 11685"/>
            </a:avLst>
          </a:prstGeom>
          <a:pattFill prst="shingle">
            <a:fgClr>
              <a:schemeClr val="accent4">
                <a:lumMod val="20000"/>
                <a:lumOff val="80000"/>
              </a:schemeClr>
            </a:fgClr>
            <a:bgClr>
              <a:srgbClr val="98A6B1"/>
            </a:bgClr>
          </a:pattFill>
          <a:ln w="22225">
            <a:solidFill>
              <a:schemeClr val="bg1"/>
            </a:solidFill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</a:effectLst>
          <a:scene3d>
            <a:camera prst="isometricOffAxis1Top">
              <a:rot lat="19670465" lon="18083445" rev="3818436"/>
            </a:camera>
            <a:lightRig rig="threePt" dir="t"/>
          </a:scene3d>
          <a:sp3d>
            <a:bevelB w="0" h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11566" y="3021120"/>
            <a:ext cx="724418" cy="1620621"/>
          </a:xfrm>
          <a:prstGeom prst="roundRect">
            <a:avLst>
              <a:gd name="adj" fmla="val 11685"/>
            </a:avLst>
          </a:prstGeom>
          <a:pattFill prst="shingle">
            <a:fgClr>
              <a:schemeClr val="bg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22225">
            <a:solidFill>
              <a:schemeClr val="bg1"/>
            </a:solidFill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</a:effectLst>
          <a:scene3d>
            <a:camera prst="isometricOffAxis1Top">
              <a:rot lat="19670465" lon="18083445" rev="3818436"/>
            </a:camera>
            <a:lightRig rig="threePt" dir="t"/>
          </a:scene3d>
          <a:sp3d>
            <a:bevelB w="0" h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63232" y="3264057"/>
            <a:ext cx="724418" cy="1620621"/>
          </a:xfrm>
          <a:prstGeom prst="roundRect">
            <a:avLst>
              <a:gd name="adj" fmla="val 11685"/>
            </a:avLst>
          </a:prstGeom>
          <a:pattFill prst="shingle">
            <a:fgClr>
              <a:schemeClr val="bg1">
                <a:lumMod val="50000"/>
              </a:schemeClr>
            </a:fgClr>
            <a:bgClr>
              <a:srgbClr val="304352"/>
            </a:bgClr>
          </a:pattFill>
          <a:ln w="22225">
            <a:solidFill>
              <a:schemeClr val="bg1"/>
            </a:solidFill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  <a:reflection stA="42000" endPos="3000" dist="50800" dir="5400000" sy="-100000" algn="bl" rotWithShape="0"/>
          </a:effectLst>
          <a:scene3d>
            <a:camera prst="isometricOffAxis1Top">
              <a:rot lat="19670465" lon="18083445" rev="3818436"/>
            </a:camera>
            <a:lightRig rig="threePt" dir="t"/>
          </a:scene3d>
          <a:sp3d>
            <a:bevelB w="0" h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4594" y="4043419"/>
            <a:ext cx="1674589" cy="780020"/>
          </a:xfrm>
          <a:prstGeom prst="roundRect">
            <a:avLst>
              <a:gd name="adj" fmla="val 11685"/>
            </a:avLst>
          </a:prstGeom>
          <a:pattFill prst="shingle">
            <a:fgClr>
              <a:schemeClr val="bg1">
                <a:lumMod val="95000"/>
              </a:schemeClr>
            </a:fgClr>
            <a:bgClr>
              <a:srgbClr val="80909D"/>
            </a:bgClr>
          </a:pattFill>
          <a:ln w="22225">
            <a:solidFill>
              <a:schemeClr val="bg1"/>
            </a:solidFill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</a:effectLst>
          <a:scene3d>
            <a:camera prst="isometricOffAxis1Top">
              <a:rot lat="19670465" lon="18083445" rev="3818436"/>
            </a:camera>
            <a:lightRig rig="threePt" dir="t"/>
          </a:scene3d>
          <a:sp3d>
            <a:bevelB w="0" h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52" name="그룹 51"/>
          <p:cNvGrpSpPr/>
          <p:nvPr/>
        </p:nvGrpSpPr>
        <p:grpSpPr>
          <a:xfrm>
            <a:off x="320244" y="3977675"/>
            <a:ext cx="530379" cy="530379"/>
            <a:chOff x="1118808" y="2311378"/>
            <a:chExt cx="1080000" cy="1080000"/>
          </a:xfrm>
        </p:grpSpPr>
        <p:sp>
          <p:nvSpPr>
            <p:cNvPr id="17" name="타원 16"/>
            <p:cNvSpPr/>
            <p:nvPr/>
          </p:nvSpPr>
          <p:spPr>
            <a:xfrm>
              <a:off x="1118808" y="2311378"/>
              <a:ext cx="1080000" cy="1080000"/>
            </a:xfrm>
            <a:prstGeom prst="ellipse">
              <a:avLst/>
            </a:prstGeom>
            <a:solidFill>
              <a:srgbClr val="2D4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399865" y="2619530"/>
              <a:ext cx="439877" cy="487550"/>
              <a:chOff x="4006850" y="1601788"/>
              <a:chExt cx="322263" cy="357188"/>
            </a:xfrm>
            <a:solidFill>
              <a:schemeClr val="bg1"/>
            </a:solidFill>
          </p:grpSpPr>
          <p:sp>
            <p:nvSpPr>
              <p:cNvPr id="31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98A6B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299321" y="1776543"/>
            <a:ext cx="530379" cy="530379"/>
            <a:chOff x="4433508" y="4961492"/>
            <a:chExt cx="1080000" cy="1080000"/>
          </a:xfrm>
        </p:grpSpPr>
        <p:sp>
          <p:nvSpPr>
            <p:cNvPr id="18" name="타원 17"/>
            <p:cNvSpPr/>
            <p:nvPr/>
          </p:nvSpPr>
          <p:spPr>
            <a:xfrm>
              <a:off x="4433508" y="4961492"/>
              <a:ext cx="1080000" cy="1080000"/>
            </a:xfrm>
            <a:prstGeom prst="ellipse">
              <a:avLst/>
            </a:prstGeom>
            <a:solidFill>
              <a:srgbClr val="2D4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36" name="Freeform 11"/>
            <p:cNvSpPr>
              <a:spLocks noEditPoints="1"/>
            </p:cNvSpPr>
            <p:nvPr/>
          </p:nvSpPr>
          <p:spPr bwMode="auto">
            <a:xfrm>
              <a:off x="4809587" y="5241668"/>
              <a:ext cx="413055" cy="507117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302938" y="4059696"/>
            <a:ext cx="530379" cy="530379"/>
            <a:chOff x="870773" y="4864908"/>
            <a:chExt cx="1080000" cy="1080000"/>
          </a:xfrm>
        </p:grpSpPr>
        <p:sp>
          <p:nvSpPr>
            <p:cNvPr id="19" name="타원 18"/>
            <p:cNvSpPr/>
            <p:nvPr/>
          </p:nvSpPr>
          <p:spPr>
            <a:xfrm>
              <a:off x="870773" y="4864908"/>
              <a:ext cx="1080000" cy="1080000"/>
            </a:xfrm>
            <a:prstGeom prst="ellipse">
              <a:avLst/>
            </a:prstGeom>
            <a:solidFill>
              <a:srgbClr val="2D4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grpSp>
          <p:nvGrpSpPr>
            <p:cNvPr id="37" name="Group 14"/>
            <p:cNvGrpSpPr>
              <a:grpSpLocks noChangeAspect="1"/>
            </p:cNvGrpSpPr>
            <p:nvPr/>
          </p:nvGrpSpPr>
          <p:grpSpPr bwMode="auto">
            <a:xfrm>
              <a:off x="1188077" y="5216008"/>
              <a:ext cx="445392" cy="377801"/>
              <a:chOff x="3669" y="3943"/>
              <a:chExt cx="626" cy="531"/>
            </a:xfrm>
            <a:solidFill>
              <a:schemeClr val="bg1"/>
            </a:solidFill>
          </p:grpSpPr>
          <p:sp>
            <p:nvSpPr>
              <p:cNvPr id="38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8280078" y="1782396"/>
            <a:ext cx="530379" cy="530379"/>
            <a:chOff x="10128409" y="2222675"/>
            <a:chExt cx="1080000" cy="1080000"/>
          </a:xfrm>
        </p:grpSpPr>
        <p:sp>
          <p:nvSpPr>
            <p:cNvPr id="20" name="타원 19"/>
            <p:cNvSpPr/>
            <p:nvPr/>
          </p:nvSpPr>
          <p:spPr>
            <a:xfrm>
              <a:off x="10128409" y="2222675"/>
              <a:ext cx="1080000" cy="1080000"/>
            </a:xfrm>
            <a:prstGeom prst="ellipse">
              <a:avLst/>
            </a:prstGeom>
            <a:solidFill>
              <a:srgbClr val="2D4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10433637" y="2531690"/>
              <a:ext cx="469544" cy="461971"/>
              <a:chOff x="706438" y="3175"/>
              <a:chExt cx="1968500" cy="1936751"/>
            </a:xfrm>
            <a:solidFill>
              <a:schemeClr val="bg1"/>
            </a:solidFill>
          </p:grpSpPr>
          <p:sp>
            <p:nvSpPr>
              <p:cNvPr id="41" name="Freeform 6"/>
              <p:cNvSpPr>
                <a:spLocks/>
              </p:cNvSpPr>
              <p:nvPr/>
            </p:nvSpPr>
            <p:spPr bwMode="auto">
              <a:xfrm>
                <a:off x="863601" y="3175"/>
                <a:ext cx="1655763" cy="803275"/>
              </a:xfrm>
              <a:custGeom>
                <a:avLst/>
                <a:gdLst>
                  <a:gd name="T0" fmla="*/ 1564 w 3128"/>
                  <a:gd name="T1" fmla="*/ 0 h 1517"/>
                  <a:gd name="T2" fmla="*/ 1601 w 3128"/>
                  <a:gd name="T3" fmla="*/ 3 h 1517"/>
                  <a:gd name="T4" fmla="*/ 1636 w 3128"/>
                  <a:gd name="T5" fmla="*/ 12 h 1517"/>
                  <a:gd name="T6" fmla="*/ 1671 w 3128"/>
                  <a:gd name="T7" fmla="*/ 27 h 1517"/>
                  <a:gd name="T8" fmla="*/ 1703 w 3128"/>
                  <a:gd name="T9" fmla="*/ 47 h 1517"/>
                  <a:gd name="T10" fmla="*/ 3104 w 3128"/>
                  <a:gd name="T11" fmla="*/ 1137 h 1517"/>
                  <a:gd name="T12" fmla="*/ 3116 w 3128"/>
                  <a:gd name="T13" fmla="*/ 1150 h 1517"/>
                  <a:gd name="T14" fmla="*/ 3124 w 3128"/>
                  <a:gd name="T15" fmla="*/ 1164 h 1517"/>
                  <a:gd name="T16" fmla="*/ 3128 w 3128"/>
                  <a:gd name="T17" fmla="*/ 1181 h 1517"/>
                  <a:gd name="T18" fmla="*/ 3126 w 3128"/>
                  <a:gd name="T19" fmla="*/ 1198 h 1517"/>
                  <a:gd name="T20" fmla="*/ 3120 w 3128"/>
                  <a:gd name="T21" fmla="*/ 1214 h 1517"/>
                  <a:gd name="T22" fmla="*/ 3109 w 3128"/>
                  <a:gd name="T23" fmla="*/ 1227 h 1517"/>
                  <a:gd name="T24" fmla="*/ 2819 w 3128"/>
                  <a:gd name="T25" fmla="*/ 1517 h 1517"/>
                  <a:gd name="T26" fmla="*/ 2819 w 3128"/>
                  <a:gd name="T27" fmla="*/ 1297 h 1517"/>
                  <a:gd name="T28" fmla="*/ 2817 w 3128"/>
                  <a:gd name="T29" fmla="*/ 1260 h 1517"/>
                  <a:gd name="T30" fmla="*/ 2808 w 3128"/>
                  <a:gd name="T31" fmla="*/ 1225 h 1517"/>
                  <a:gd name="T32" fmla="*/ 2794 w 3128"/>
                  <a:gd name="T33" fmla="*/ 1192 h 1517"/>
                  <a:gd name="T34" fmla="*/ 2776 w 3128"/>
                  <a:gd name="T35" fmla="*/ 1163 h 1517"/>
                  <a:gd name="T36" fmla="*/ 2754 w 3128"/>
                  <a:gd name="T37" fmla="*/ 1137 h 1517"/>
                  <a:gd name="T38" fmla="*/ 2727 w 3128"/>
                  <a:gd name="T39" fmla="*/ 1115 h 1517"/>
                  <a:gd name="T40" fmla="*/ 2697 w 3128"/>
                  <a:gd name="T41" fmla="*/ 1095 h 1517"/>
                  <a:gd name="T42" fmla="*/ 2665 w 3128"/>
                  <a:gd name="T43" fmla="*/ 1082 h 1517"/>
                  <a:gd name="T44" fmla="*/ 2630 w 3128"/>
                  <a:gd name="T45" fmla="*/ 1074 h 1517"/>
                  <a:gd name="T46" fmla="*/ 2593 w 3128"/>
                  <a:gd name="T47" fmla="*/ 1071 h 1517"/>
                  <a:gd name="T48" fmla="*/ 534 w 3128"/>
                  <a:gd name="T49" fmla="*/ 1071 h 1517"/>
                  <a:gd name="T50" fmla="*/ 498 w 3128"/>
                  <a:gd name="T51" fmla="*/ 1074 h 1517"/>
                  <a:gd name="T52" fmla="*/ 463 w 3128"/>
                  <a:gd name="T53" fmla="*/ 1082 h 1517"/>
                  <a:gd name="T54" fmla="*/ 430 w 3128"/>
                  <a:gd name="T55" fmla="*/ 1095 h 1517"/>
                  <a:gd name="T56" fmla="*/ 401 w 3128"/>
                  <a:gd name="T57" fmla="*/ 1115 h 1517"/>
                  <a:gd name="T58" fmla="*/ 374 w 3128"/>
                  <a:gd name="T59" fmla="*/ 1137 h 1517"/>
                  <a:gd name="T60" fmla="*/ 351 w 3128"/>
                  <a:gd name="T61" fmla="*/ 1163 h 1517"/>
                  <a:gd name="T62" fmla="*/ 333 w 3128"/>
                  <a:gd name="T63" fmla="*/ 1192 h 1517"/>
                  <a:gd name="T64" fmla="*/ 319 w 3128"/>
                  <a:gd name="T65" fmla="*/ 1225 h 1517"/>
                  <a:gd name="T66" fmla="*/ 310 w 3128"/>
                  <a:gd name="T67" fmla="*/ 1260 h 1517"/>
                  <a:gd name="T68" fmla="*/ 308 w 3128"/>
                  <a:gd name="T69" fmla="*/ 1297 h 1517"/>
                  <a:gd name="T70" fmla="*/ 308 w 3128"/>
                  <a:gd name="T71" fmla="*/ 1517 h 1517"/>
                  <a:gd name="T72" fmla="*/ 18 w 3128"/>
                  <a:gd name="T73" fmla="*/ 1227 h 1517"/>
                  <a:gd name="T74" fmla="*/ 8 w 3128"/>
                  <a:gd name="T75" fmla="*/ 1214 h 1517"/>
                  <a:gd name="T76" fmla="*/ 1 w 3128"/>
                  <a:gd name="T77" fmla="*/ 1198 h 1517"/>
                  <a:gd name="T78" fmla="*/ 0 w 3128"/>
                  <a:gd name="T79" fmla="*/ 1181 h 1517"/>
                  <a:gd name="T80" fmla="*/ 3 w 3128"/>
                  <a:gd name="T81" fmla="*/ 1164 h 1517"/>
                  <a:gd name="T82" fmla="*/ 11 w 3128"/>
                  <a:gd name="T83" fmla="*/ 1150 h 1517"/>
                  <a:gd name="T84" fmla="*/ 24 w 3128"/>
                  <a:gd name="T85" fmla="*/ 1137 h 1517"/>
                  <a:gd name="T86" fmla="*/ 1425 w 3128"/>
                  <a:gd name="T87" fmla="*/ 47 h 1517"/>
                  <a:gd name="T88" fmla="*/ 1456 w 3128"/>
                  <a:gd name="T89" fmla="*/ 27 h 1517"/>
                  <a:gd name="T90" fmla="*/ 1491 w 3128"/>
                  <a:gd name="T91" fmla="*/ 12 h 1517"/>
                  <a:gd name="T92" fmla="*/ 1528 w 3128"/>
                  <a:gd name="T93" fmla="*/ 3 h 1517"/>
                  <a:gd name="T94" fmla="*/ 1564 w 3128"/>
                  <a:gd name="T95" fmla="*/ 0 h 1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128" h="1517">
                    <a:moveTo>
                      <a:pt x="1564" y="0"/>
                    </a:moveTo>
                    <a:lnTo>
                      <a:pt x="1601" y="3"/>
                    </a:lnTo>
                    <a:lnTo>
                      <a:pt x="1636" y="12"/>
                    </a:lnTo>
                    <a:lnTo>
                      <a:pt x="1671" y="27"/>
                    </a:lnTo>
                    <a:lnTo>
                      <a:pt x="1703" y="47"/>
                    </a:lnTo>
                    <a:lnTo>
                      <a:pt x="3104" y="1137"/>
                    </a:lnTo>
                    <a:lnTo>
                      <a:pt x="3116" y="1150"/>
                    </a:lnTo>
                    <a:lnTo>
                      <a:pt x="3124" y="1164"/>
                    </a:lnTo>
                    <a:lnTo>
                      <a:pt x="3128" y="1181"/>
                    </a:lnTo>
                    <a:lnTo>
                      <a:pt x="3126" y="1198"/>
                    </a:lnTo>
                    <a:lnTo>
                      <a:pt x="3120" y="1214"/>
                    </a:lnTo>
                    <a:lnTo>
                      <a:pt x="3109" y="1227"/>
                    </a:lnTo>
                    <a:lnTo>
                      <a:pt x="2819" y="1517"/>
                    </a:lnTo>
                    <a:lnTo>
                      <a:pt x="2819" y="1297"/>
                    </a:lnTo>
                    <a:lnTo>
                      <a:pt x="2817" y="1260"/>
                    </a:lnTo>
                    <a:lnTo>
                      <a:pt x="2808" y="1225"/>
                    </a:lnTo>
                    <a:lnTo>
                      <a:pt x="2794" y="1192"/>
                    </a:lnTo>
                    <a:lnTo>
                      <a:pt x="2776" y="1163"/>
                    </a:lnTo>
                    <a:lnTo>
                      <a:pt x="2754" y="1137"/>
                    </a:lnTo>
                    <a:lnTo>
                      <a:pt x="2727" y="1115"/>
                    </a:lnTo>
                    <a:lnTo>
                      <a:pt x="2697" y="1095"/>
                    </a:lnTo>
                    <a:lnTo>
                      <a:pt x="2665" y="1082"/>
                    </a:lnTo>
                    <a:lnTo>
                      <a:pt x="2630" y="1074"/>
                    </a:lnTo>
                    <a:lnTo>
                      <a:pt x="2593" y="1071"/>
                    </a:lnTo>
                    <a:lnTo>
                      <a:pt x="534" y="1071"/>
                    </a:lnTo>
                    <a:lnTo>
                      <a:pt x="498" y="1074"/>
                    </a:lnTo>
                    <a:lnTo>
                      <a:pt x="463" y="1082"/>
                    </a:lnTo>
                    <a:lnTo>
                      <a:pt x="430" y="1095"/>
                    </a:lnTo>
                    <a:lnTo>
                      <a:pt x="401" y="1115"/>
                    </a:lnTo>
                    <a:lnTo>
                      <a:pt x="374" y="1137"/>
                    </a:lnTo>
                    <a:lnTo>
                      <a:pt x="351" y="1163"/>
                    </a:lnTo>
                    <a:lnTo>
                      <a:pt x="333" y="1192"/>
                    </a:lnTo>
                    <a:lnTo>
                      <a:pt x="319" y="1225"/>
                    </a:lnTo>
                    <a:lnTo>
                      <a:pt x="310" y="1260"/>
                    </a:lnTo>
                    <a:lnTo>
                      <a:pt x="308" y="1297"/>
                    </a:lnTo>
                    <a:lnTo>
                      <a:pt x="308" y="1517"/>
                    </a:lnTo>
                    <a:lnTo>
                      <a:pt x="18" y="1227"/>
                    </a:lnTo>
                    <a:lnTo>
                      <a:pt x="8" y="1214"/>
                    </a:lnTo>
                    <a:lnTo>
                      <a:pt x="1" y="1198"/>
                    </a:lnTo>
                    <a:lnTo>
                      <a:pt x="0" y="1181"/>
                    </a:lnTo>
                    <a:lnTo>
                      <a:pt x="3" y="1164"/>
                    </a:lnTo>
                    <a:lnTo>
                      <a:pt x="11" y="1150"/>
                    </a:lnTo>
                    <a:lnTo>
                      <a:pt x="24" y="1137"/>
                    </a:lnTo>
                    <a:lnTo>
                      <a:pt x="1425" y="47"/>
                    </a:lnTo>
                    <a:lnTo>
                      <a:pt x="1456" y="27"/>
                    </a:lnTo>
                    <a:lnTo>
                      <a:pt x="1491" y="12"/>
                    </a:lnTo>
                    <a:lnTo>
                      <a:pt x="1528" y="3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98A6B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"/>
              <p:cNvSpPr>
                <a:spLocks/>
              </p:cNvSpPr>
              <p:nvPr/>
            </p:nvSpPr>
            <p:spPr bwMode="auto">
              <a:xfrm>
                <a:off x="706438" y="744538"/>
                <a:ext cx="1968500" cy="1195388"/>
              </a:xfrm>
              <a:custGeom>
                <a:avLst/>
                <a:gdLst>
                  <a:gd name="T0" fmla="*/ 3667 w 3721"/>
                  <a:gd name="T1" fmla="*/ 0 h 2259"/>
                  <a:gd name="T2" fmla="*/ 3684 w 3721"/>
                  <a:gd name="T3" fmla="*/ 5 h 2259"/>
                  <a:gd name="T4" fmla="*/ 3700 w 3721"/>
                  <a:gd name="T5" fmla="*/ 14 h 2259"/>
                  <a:gd name="T6" fmla="*/ 3711 w 3721"/>
                  <a:gd name="T7" fmla="*/ 26 h 2259"/>
                  <a:gd name="T8" fmla="*/ 3719 w 3721"/>
                  <a:gd name="T9" fmla="*/ 42 h 2259"/>
                  <a:gd name="T10" fmla="*/ 3721 w 3721"/>
                  <a:gd name="T11" fmla="*/ 60 h 2259"/>
                  <a:gd name="T12" fmla="*/ 3721 w 3721"/>
                  <a:gd name="T13" fmla="*/ 2011 h 2259"/>
                  <a:gd name="T14" fmla="*/ 3718 w 3721"/>
                  <a:gd name="T15" fmla="*/ 2050 h 2259"/>
                  <a:gd name="T16" fmla="*/ 3709 w 3721"/>
                  <a:gd name="T17" fmla="*/ 2089 h 2259"/>
                  <a:gd name="T18" fmla="*/ 3694 w 3721"/>
                  <a:gd name="T19" fmla="*/ 2125 h 2259"/>
                  <a:gd name="T20" fmla="*/ 3674 w 3721"/>
                  <a:gd name="T21" fmla="*/ 2157 h 2259"/>
                  <a:gd name="T22" fmla="*/ 3649 w 3721"/>
                  <a:gd name="T23" fmla="*/ 2186 h 2259"/>
                  <a:gd name="T24" fmla="*/ 3620 w 3721"/>
                  <a:gd name="T25" fmla="*/ 2210 h 2259"/>
                  <a:gd name="T26" fmla="*/ 3587 w 3721"/>
                  <a:gd name="T27" fmla="*/ 2231 h 2259"/>
                  <a:gd name="T28" fmla="*/ 3552 w 3721"/>
                  <a:gd name="T29" fmla="*/ 2245 h 2259"/>
                  <a:gd name="T30" fmla="*/ 3514 w 3721"/>
                  <a:gd name="T31" fmla="*/ 2256 h 2259"/>
                  <a:gd name="T32" fmla="*/ 3473 w 3721"/>
                  <a:gd name="T33" fmla="*/ 2259 h 2259"/>
                  <a:gd name="T34" fmla="*/ 248 w 3721"/>
                  <a:gd name="T35" fmla="*/ 2259 h 2259"/>
                  <a:gd name="T36" fmla="*/ 208 w 3721"/>
                  <a:gd name="T37" fmla="*/ 2256 h 2259"/>
                  <a:gd name="T38" fmla="*/ 169 w 3721"/>
                  <a:gd name="T39" fmla="*/ 2245 h 2259"/>
                  <a:gd name="T40" fmla="*/ 134 w 3721"/>
                  <a:gd name="T41" fmla="*/ 2231 h 2259"/>
                  <a:gd name="T42" fmla="*/ 102 w 3721"/>
                  <a:gd name="T43" fmla="*/ 2210 h 2259"/>
                  <a:gd name="T44" fmla="*/ 72 w 3721"/>
                  <a:gd name="T45" fmla="*/ 2186 h 2259"/>
                  <a:gd name="T46" fmla="*/ 47 w 3721"/>
                  <a:gd name="T47" fmla="*/ 2157 h 2259"/>
                  <a:gd name="T48" fmla="*/ 28 w 3721"/>
                  <a:gd name="T49" fmla="*/ 2125 h 2259"/>
                  <a:gd name="T50" fmla="*/ 12 w 3721"/>
                  <a:gd name="T51" fmla="*/ 2089 h 2259"/>
                  <a:gd name="T52" fmla="*/ 3 w 3721"/>
                  <a:gd name="T53" fmla="*/ 2050 h 2259"/>
                  <a:gd name="T54" fmla="*/ 0 w 3721"/>
                  <a:gd name="T55" fmla="*/ 2011 h 2259"/>
                  <a:gd name="T56" fmla="*/ 0 w 3721"/>
                  <a:gd name="T57" fmla="*/ 60 h 2259"/>
                  <a:gd name="T58" fmla="*/ 2 w 3721"/>
                  <a:gd name="T59" fmla="*/ 42 h 2259"/>
                  <a:gd name="T60" fmla="*/ 10 w 3721"/>
                  <a:gd name="T61" fmla="*/ 26 h 2259"/>
                  <a:gd name="T62" fmla="*/ 21 w 3721"/>
                  <a:gd name="T63" fmla="*/ 14 h 2259"/>
                  <a:gd name="T64" fmla="*/ 37 w 3721"/>
                  <a:gd name="T65" fmla="*/ 5 h 2259"/>
                  <a:gd name="T66" fmla="*/ 54 w 3721"/>
                  <a:gd name="T67" fmla="*/ 0 h 2259"/>
                  <a:gd name="T68" fmla="*/ 72 w 3721"/>
                  <a:gd name="T69" fmla="*/ 1 h 2259"/>
                  <a:gd name="T70" fmla="*/ 88 w 3721"/>
                  <a:gd name="T71" fmla="*/ 7 h 2259"/>
                  <a:gd name="T72" fmla="*/ 103 w 3721"/>
                  <a:gd name="T73" fmla="*/ 17 h 2259"/>
                  <a:gd name="T74" fmla="*/ 1639 w 3721"/>
                  <a:gd name="T75" fmla="*/ 1553 h 2259"/>
                  <a:gd name="T76" fmla="*/ 1670 w 3721"/>
                  <a:gd name="T77" fmla="*/ 1580 h 2259"/>
                  <a:gd name="T78" fmla="*/ 1705 w 3721"/>
                  <a:gd name="T79" fmla="*/ 1603 h 2259"/>
                  <a:gd name="T80" fmla="*/ 1741 w 3721"/>
                  <a:gd name="T81" fmla="*/ 1620 h 2259"/>
                  <a:gd name="T82" fmla="*/ 1779 w 3721"/>
                  <a:gd name="T83" fmla="*/ 1634 h 2259"/>
                  <a:gd name="T84" fmla="*/ 1820 w 3721"/>
                  <a:gd name="T85" fmla="*/ 1642 h 2259"/>
                  <a:gd name="T86" fmla="*/ 1861 w 3721"/>
                  <a:gd name="T87" fmla="*/ 1645 h 2259"/>
                  <a:gd name="T88" fmla="*/ 1901 w 3721"/>
                  <a:gd name="T89" fmla="*/ 1642 h 2259"/>
                  <a:gd name="T90" fmla="*/ 1942 w 3721"/>
                  <a:gd name="T91" fmla="*/ 1634 h 2259"/>
                  <a:gd name="T92" fmla="*/ 1980 w 3721"/>
                  <a:gd name="T93" fmla="*/ 1620 h 2259"/>
                  <a:gd name="T94" fmla="*/ 2017 w 3721"/>
                  <a:gd name="T95" fmla="*/ 1603 h 2259"/>
                  <a:gd name="T96" fmla="*/ 2052 w 3721"/>
                  <a:gd name="T97" fmla="*/ 1580 h 2259"/>
                  <a:gd name="T98" fmla="*/ 2082 w 3721"/>
                  <a:gd name="T99" fmla="*/ 1553 h 2259"/>
                  <a:gd name="T100" fmla="*/ 3619 w 3721"/>
                  <a:gd name="T101" fmla="*/ 17 h 2259"/>
                  <a:gd name="T102" fmla="*/ 3633 w 3721"/>
                  <a:gd name="T103" fmla="*/ 7 h 2259"/>
                  <a:gd name="T104" fmla="*/ 3649 w 3721"/>
                  <a:gd name="T105" fmla="*/ 1 h 2259"/>
                  <a:gd name="T106" fmla="*/ 3667 w 3721"/>
                  <a:gd name="T107" fmla="*/ 0 h 2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21" h="2259">
                    <a:moveTo>
                      <a:pt x="3667" y="0"/>
                    </a:moveTo>
                    <a:lnTo>
                      <a:pt x="3684" y="5"/>
                    </a:lnTo>
                    <a:lnTo>
                      <a:pt x="3700" y="14"/>
                    </a:lnTo>
                    <a:lnTo>
                      <a:pt x="3711" y="26"/>
                    </a:lnTo>
                    <a:lnTo>
                      <a:pt x="3719" y="42"/>
                    </a:lnTo>
                    <a:lnTo>
                      <a:pt x="3721" y="60"/>
                    </a:lnTo>
                    <a:lnTo>
                      <a:pt x="3721" y="2011"/>
                    </a:lnTo>
                    <a:lnTo>
                      <a:pt x="3718" y="2050"/>
                    </a:lnTo>
                    <a:lnTo>
                      <a:pt x="3709" y="2089"/>
                    </a:lnTo>
                    <a:lnTo>
                      <a:pt x="3694" y="2125"/>
                    </a:lnTo>
                    <a:lnTo>
                      <a:pt x="3674" y="2157"/>
                    </a:lnTo>
                    <a:lnTo>
                      <a:pt x="3649" y="2186"/>
                    </a:lnTo>
                    <a:lnTo>
                      <a:pt x="3620" y="2210"/>
                    </a:lnTo>
                    <a:lnTo>
                      <a:pt x="3587" y="2231"/>
                    </a:lnTo>
                    <a:lnTo>
                      <a:pt x="3552" y="2245"/>
                    </a:lnTo>
                    <a:lnTo>
                      <a:pt x="3514" y="2256"/>
                    </a:lnTo>
                    <a:lnTo>
                      <a:pt x="3473" y="2259"/>
                    </a:lnTo>
                    <a:lnTo>
                      <a:pt x="248" y="2259"/>
                    </a:lnTo>
                    <a:lnTo>
                      <a:pt x="208" y="2256"/>
                    </a:lnTo>
                    <a:lnTo>
                      <a:pt x="169" y="2245"/>
                    </a:lnTo>
                    <a:lnTo>
                      <a:pt x="134" y="2231"/>
                    </a:lnTo>
                    <a:lnTo>
                      <a:pt x="102" y="2210"/>
                    </a:lnTo>
                    <a:lnTo>
                      <a:pt x="72" y="2186"/>
                    </a:lnTo>
                    <a:lnTo>
                      <a:pt x="47" y="2157"/>
                    </a:lnTo>
                    <a:lnTo>
                      <a:pt x="28" y="2125"/>
                    </a:lnTo>
                    <a:lnTo>
                      <a:pt x="12" y="2089"/>
                    </a:lnTo>
                    <a:lnTo>
                      <a:pt x="3" y="2050"/>
                    </a:lnTo>
                    <a:lnTo>
                      <a:pt x="0" y="2011"/>
                    </a:lnTo>
                    <a:lnTo>
                      <a:pt x="0" y="60"/>
                    </a:lnTo>
                    <a:lnTo>
                      <a:pt x="2" y="42"/>
                    </a:lnTo>
                    <a:lnTo>
                      <a:pt x="10" y="26"/>
                    </a:lnTo>
                    <a:lnTo>
                      <a:pt x="21" y="14"/>
                    </a:lnTo>
                    <a:lnTo>
                      <a:pt x="37" y="5"/>
                    </a:lnTo>
                    <a:lnTo>
                      <a:pt x="54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103" y="17"/>
                    </a:lnTo>
                    <a:lnTo>
                      <a:pt x="1639" y="1553"/>
                    </a:lnTo>
                    <a:lnTo>
                      <a:pt x="1670" y="1580"/>
                    </a:lnTo>
                    <a:lnTo>
                      <a:pt x="1705" y="1603"/>
                    </a:lnTo>
                    <a:lnTo>
                      <a:pt x="1741" y="1620"/>
                    </a:lnTo>
                    <a:lnTo>
                      <a:pt x="1779" y="1634"/>
                    </a:lnTo>
                    <a:lnTo>
                      <a:pt x="1820" y="1642"/>
                    </a:lnTo>
                    <a:lnTo>
                      <a:pt x="1861" y="1645"/>
                    </a:lnTo>
                    <a:lnTo>
                      <a:pt x="1901" y="1642"/>
                    </a:lnTo>
                    <a:lnTo>
                      <a:pt x="1942" y="1634"/>
                    </a:lnTo>
                    <a:lnTo>
                      <a:pt x="1980" y="1620"/>
                    </a:lnTo>
                    <a:lnTo>
                      <a:pt x="2017" y="1603"/>
                    </a:lnTo>
                    <a:lnTo>
                      <a:pt x="2052" y="1580"/>
                    </a:lnTo>
                    <a:lnTo>
                      <a:pt x="2082" y="1553"/>
                    </a:lnTo>
                    <a:lnTo>
                      <a:pt x="3619" y="17"/>
                    </a:lnTo>
                    <a:lnTo>
                      <a:pt x="3633" y="7"/>
                    </a:lnTo>
                    <a:lnTo>
                      <a:pt x="3649" y="1"/>
                    </a:lnTo>
                    <a:lnTo>
                      <a:pt x="36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1262063" y="754063"/>
                <a:ext cx="858838" cy="130175"/>
              </a:xfrm>
              <a:custGeom>
                <a:avLst/>
                <a:gdLst>
                  <a:gd name="T0" fmla="*/ 124 w 1624"/>
                  <a:gd name="T1" fmla="*/ 0 h 248"/>
                  <a:gd name="T2" fmla="*/ 1499 w 1624"/>
                  <a:gd name="T3" fmla="*/ 0 h 248"/>
                  <a:gd name="T4" fmla="*/ 1528 w 1624"/>
                  <a:gd name="T5" fmla="*/ 3 h 248"/>
                  <a:gd name="T6" fmla="*/ 1554 w 1624"/>
                  <a:gd name="T7" fmla="*/ 12 h 248"/>
                  <a:gd name="T8" fmla="*/ 1577 w 1624"/>
                  <a:gd name="T9" fmla="*/ 27 h 248"/>
                  <a:gd name="T10" fmla="*/ 1596 w 1624"/>
                  <a:gd name="T11" fmla="*/ 46 h 248"/>
                  <a:gd name="T12" fmla="*/ 1611 w 1624"/>
                  <a:gd name="T13" fmla="*/ 69 h 248"/>
                  <a:gd name="T14" fmla="*/ 1620 w 1624"/>
                  <a:gd name="T15" fmla="*/ 95 h 248"/>
                  <a:gd name="T16" fmla="*/ 1624 w 1624"/>
                  <a:gd name="T17" fmla="*/ 124 h 248"/>
                  <a:gd name="T18" fmla="*/ 1620 w 1624"/>
                  <a:gd name="T19" fmla="*/ 152 h 248"/>
                  <a:gd name="T20" fmla="*/ 1611 w 1624"/>
                  <a:gd name="T21" fmla="*/ 178 h 248"/>
                  <a:gd name="T22" fmla="*/ 1596 w 1624"/>
                  <a:gd name="T23" fmla="*/ 201 h 248"/>
                  <a:gd name="T24" fmla="*/ 1577 w 1624"/>
                  <a:gd name="T25" fmla="*/ 220 h 248"/>
                  <a:gd name="T26" fmla="*/ 1554 w 1624"/>
                  <a:gd name="T27" fmla="*/ 235 h 248"/>
                  <a:gd name="T28" fmla="*/ 1528 w 1624"/>
                  <a:gd name="T29" fmla="*/ 245 h 248"/>
                  <a:gd name="T30" fmla="*/ 1499 w 1624"/>
                  <a:gd name="T31" fmla="*/ 248 h 248"/>
                  <a:gd name="T32" fmla="*/ 124 w 1624"/>
                  <a:gd name="T33" fmla="*/ 248 h 248"/>
                  <a:gd name="T34" fmla="*/ 96 w 1624"/>
                  <a:gd name="T35" fmla="*/ 245 h 248"/>
                  <a:gd name="T36" fmla="*/ 70 w 1624"/>
                  <a:gd name="T37" fmla="*/ 235 h 248"/>
                  <a:gd name="T38" fmla="*/ 46 w 1624"/>
                  <a:gd name="T39" fmla="*/ 220 h 248"/>
                  <a:gd name="T40" fmla="*/ 27 w 1624"/>
                  <a:gd name="T41" fmla="*/ 201 h 248"/>
                  <a:gd name="T42" fmla="*/ 13 w 1624"/>
                  <a:gd name="T43" fmla="*/ 178 h 248"/>
                  <a:gd name="T44" fmla="*/ 3 w 1624"/>
                  <a:gd name="T45" fmla="*/ 152 h 248"/>
                  <a:gd name="T46" fmla="*/ 0 w 1624"/>
                  <a:gd name="T47" fmla="*/ 124 h 248"/>
                  <a:gd name="T48" fmla="*/ 3 w 1624"/>
                  <a:gd name="T49" fmla="*/ 95 h 248"/>
                  <a:gd name="T50" fmla="*/ 13 w 1624"/>
                  <a:gd name="T51" fmla="*/ 69 h 248"/>
                  <a:gd name="T52" fmla="*/ 27 w 1624"/>
                  <a:gd name="T53" fmla="*/ 46 h 248"/>
                  <a:gd name="T54" fmla="*/ 46 w 1624"/>
                  <a:gd name="T55" fmla="*/ 27 h 248"/>
                  <a:gd name="T56" fmla="*/ 70 w 1624"/>
                  <a:gd name="T57" fmla="*/ 12 h 248"/>
                  <a:gd name="T58" fmla="*/ 96 w 1624"/>
                  <a:gd name="T59" fmla="*/ 3 h 248"/>
                  <a:gd name="T60" fmla="*/ 124 w 1624"/>
                  <a:gd name="T61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24" h="248">
                    <a:moveTo>
                      <a:pt x="124" y="0"/>
                    </a:moveTo>
                    <a:lnTo>
                      <a:pt x="1499" y="0"/>
                    </a:lnTo>
                    <a:lnTo>
                      <a:pt x="1528" y="3"/>
                    </a:lnTo>
                    <a:lnTo>
                      <a:pt x="1554" y="12"/>
                    </a:lnTo>
                    <a:lnTo>
                      <a:pt x="1577" y="27"/>
                    </a:lnTo>
                    <a:lnTo>
                      <a:pt x="1596" y="46"/>
                    </a:lnTo>
                    <a:lnTo>
                      <a:pt x="1611" y="69"/>
                    </a:lnTo>
                    <a:lnTo>
                      <a:pt x="1620" y="95"/>
                    </a:lnTo>
                    <a:lnTo>
                      <a:pt x="1624" y="124"/>
                    </a:lnTo>
                    <a:lnTo>
                      <a:pt x="1620" y="152"/>
                    </a:lnTo>
                    <a:lnTo>
                      <a:pt x="1611" y="178"/>
                    </a:lnTo>
                    <a:lnTo>
                      <a:pt x="1596" y="201"/>
                    </a:lnTo>
                    <a:lnTo>
                      <a:pt x="1577" y="220"/>
                    </a:lnTo>
                    <a:lnTo>
                      <a:pt x="1554" y="235"/>
                    </a:lnTo>
                    <a:lnTo>
                      <a:pt x="1528" y="245"/>
                    </a:lnTo>
                    <a:lnTo>
                      <a:pt x="1499" y="248"/>
                    </a:lnTo>
                    <a:lnTo>
                      <a:pt x="124" y="248"/>
                    </a:lnTo>
                    <a:lnTo>
                      <a:pt x="96" y="245"/>
                    </a:lnTo>
                    <a:lnTo>
                      <a:pt x="70" y="235"/>
                    </a:lnTo>
                    <a:lnTo>
                      <a:pt x="46" y="220"/>
                    </a:lnTo>
                    <a:lnTo>
                      <a:pt x="27" y="201"/>
                    </a:lnTo>
                    <a:lnTo>
                      <a:pt x="13" y="178"/>
                    </a:lnTo>
                    <a:lnTo>
                      <a:pt x="3" y="152"/>
                    </a:lnTo>
                    <a:lnTo>
                      <a:pt x="0" y="124"/>
                    </a:lnTo>
                    <a:lnTo>
                      <a:pt x="3" y="95"/>
                    </a:lnTo>
                    <a:lnTo>
                      <a:pt x="13" y="69"/>
                    </a:lnTo>
                    <a:lnTo>
                      <a:pt x="27" y="46"/>
                    </a:lnTo>
                    <a:lnTo>
                      <a:pt x="46" y="27"/>
                    </a:lnTo>
                    <a:lnTo>
                      <a:pt x="70" y="12"/>
                    </a:lnTo>
                    <a:lnTo>
                      <a:pt x="96" y="3"/>
                    </a:lnTo>
                    <a:lnTo>
                      <a:pt x="1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1262063" y="1016000"/>
                <a:ext cx="858838" cy="131763"/>
              </a:xfrm>
              <a:custGeom>
                <a:avLst/>
                <a:gdLst>
                  <a:gd name="T0" fmla="*/ 124 w 1624"/>
                  <a:gd name="T1" fmla="*/ 0 h 249"/>
                  <a:gd name="T2" fmla="*/ 1499 w 1624"/>
                  <a:gd name="T3" fmla="*/ 0 h 249"/>
                  <a:gd name="T4" fmla="*/ 1528 w 1624"/>
                  <a:gd name="T5" fmla="*/ 4 h 249"/>
                  <a:gd name="T6" fmla="*/ 1554 w 1624"/>
                  <a:gd name="T7" fmla="*/ 13 h 249"/>
                  <a:gd name="T8" fmla="*/ 1577 w 1624"/>
                  <a:gd name="T9" fmla="*/ 27 h 249"/>
                  <a:gd name="T10" fmla="*/ 1596 w 1624"/>
                  <a:gd name="T11" fmla="*/ 47 h 249"/>
                  <a:gd name="T12" fmla="*/ 1611 w 1624"/>
                  <a:gd name="T13" fmla="*/ 70 h 249"/>
                  <a:gd name="T14" fmla="*/ 1620 w 1624"/>
                  <a:gd name="T15" fmla="*/ 96 h 249"/>
                  <a:gd name="T16" fmla="*/ 1624 w 1624"/>
                  <a:gd name="T17" fmla="*/ 124 h 249"/>
                  <a:gd name="T18" fmla="*/ 1620 w 1624"/>
                  <a:gd name="T19" fmla="*/ 153 h 249"/>
                  <a:gd name="T20" fmla="*/ 1611 w 1624"/>
                  <a:gd name="T21" fmla="*/ 179 h 249"/>
                  <a:gd name="T22" fmla="*/ 1596 w 1624"/>
                  <a:gd name="T23" fmla="*/ 202 h 249"/>
                  <a:gd name="T24" fmla="*/ 1577 w 1624"/>
                  <a:gd name="T25" fmla="*/ 221 h 249"/>
                  <a:gd name="T26" fmla="*/ 1554 w 1624"/>
                  <a:gd name="T27" fmla="*/ 236 h 249"/>
                  <a:gd name="T28" fmla="*/ 1528 w 1624"/>
                  <a:gd name="T29" fmla="*/ 245 h 249"/>
                  <a:gd name="T30" fmla="*/ 1499 w 1624"/>
                  <a:gd name="T31" fmla="*/ 249 h 249"/>
                  <a:gd name="T32" fmla="*/ 124 w 1624"/>
                  <a:gd name="T33" fmla="*/ 249 h 249"/>
                  <a:gd name="T34" fmla="*/ 96 w 1624"/>
                  <a:gd name="T35" fmla="*/ 245 h 249"/>
                  <a:gd name="T36" fmla="*/ 70 w 1624"/>
                  <a:gd name="T37" fmla="*/ 236 h 249"/>
                  <a:gd name="T38" fmla="*/ 46 w 1624"/>
                  <a:gd name="T39" fmla="*/ 221 h 249"/>
                  <a:gd name="T40" fmla="*/ 27 w 1624"/>
                  <a:gd name="T41" fmla="*/ 202 h 249"/>
                  <a:gd name="T42" fmla="*/ 13 w 1624"/>
                  <a:gd name="T43" fmla="*/ 179 h 249"/>
                  <a:gd name="T44" fmla="*/ 3 w 1624"/>
                  <a:gd name="T45" fmla="*/ 153 h 249"/>
                  <a:gd name="T46" fmla="*/ 0 w 1624"/>
                  <a:gd name="T47" fmla="*/ 124 h 249"/>
                  <a:gd name="T48" fmla="*/ 3 w 1624"/>
                  <a:gd name="T49" fmla="*/ 96 h 249"/>
                  <a:gd name="T50" fmla="*/ 13 w 1624"/>
                  <a:gd name="T51" fmla="*/ 70 h 249"/>
                  <a:gd name="T52" fmla="*/ 27 w 1624"/>
                  <a:gd name="T53" fmla="*/ 47 h 249"/>
                  <a:gd name="T54" fmla="*/ 46 w 1624"/>
                  <a:gd name="T55" fmla="*/ 27 h 249"/>
                  <a:gd name="T56" fmla="*/ 70 w 1624"/>
                  <a:gd name="T57" fmla="*/ 13 h 249"/>
                  <a:gd name="T58" fmla="*/ 96 w 1624"/>
                  <a:gd name="T59" fmla="*/ 4 h 249"/>
                  <a:gd name="T60" fmla="*/ 124 w 1624"/>
                  <a:gd name="T6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24" h="249">
                    <a:moveTo>
                      <a:pt x="124" y="0"/>
                    </a:moveTo>
                    <a:lnTo>
                      <a:pt x="1499" y="0"/>
                    </a:lnTo>
                    <a:lnTo>
                      <a:pt x="1528" y="4"/>
                    </a:lnTo>
                    <a:lnTo>
                      <a:pt x="1554" y="13"/>
                    </a:lnTo>
                    <a:lnTo>
                      <a:pt x="1577" y="27"/>
                    </a:lnTo>
                    <a:lnTo>
                      <a:pt x="1596" y="47"/>
                    </a:lnTo>
                    <a:lnTo>
                      <a:pt x="1611" y="70"/>
                    </a:lnTo>
                    <a:lnTo>
                      <a:pt x="1620" y="96"/>
                    </a:lnTo>
                    <a:lnTo>
                      <a:pt x="1624" y="124"/>
                    </a:lnTo>
                    <a:lnTo>
                      <a:pt x="1620" y="153"/>
                    </a:lnTo>
                    <a:lnTo>
                      <a:pt x="1611" y="179"/>
                    </a:lnTo>
                    <a:lnTo>
                      <a:pt x="1596" y="202"/>
                    </a:lnTo>
                    <a:lnTo>
                      <a:pt x="1577" y="221"/>
                    </a:lnTo>
                    <a:lnTo>
                      <a:pt x="1554" y="236"/>
                    </a:lnTo>
                    <a:lnTo>
                      <a:pt x="1528" y="245"/>
                    </a:lnTo>
                    <a:lnTo>
                      <a:pt x="1499" y="249"/>
                    </a:lnTo>
                    <a:lnTo>
                      <a:pt x="124" y="249"/>
                    </a:lnTo>
                    <a:lnTo>
                      <a:pt x="96" y="245"/>
                    </a:lnTo>
                    <a:lnTo>
                      <a:pt x="70" y="236"/>
                    </a:lnTo>
                    <a:lnTo>
                      <a:pt x="46" y="221"/>
                    </a:lnTo>
                    <a:lnTo>
                      <a:pt x="27" y="202"/>
                    </a:lnTo>
                    <a:lnTo>
                      <a:pt x="13" y="179"/>
                    </a:lnTo>
                    <a:lnTo>
                      <a:pt x="3" y="153"/>
                    </a:lnTo>
                    <a:lnTo>
                      <a:pt x="0" y="124"/>
                    </a:lnTo>
                    <a:lnTo>
                      <a:pt x="3" y="96"/>
                    </a:lnTo>
                    <a:lnTo>
                      <a:pt x="13" y="70"/>
                    </a:lnTo>
                    <a:lnTo>
                      <a:pt x="27" y="47"/>
                    </a:lnTo>
                    <a:lnTo>
                      <a:pt x="46" y="27"/>
                    </a:lnTo>
                    <a:lnTo>
                      <a:pt x="70" y="13"/>
                    </a:lnTo>
                    <a:lnTo>
                      <a:pt x="96" y="4"/>
                    </a:lnTo>
                    <a:lnTo>
                      <a:pt x="1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3" name="직사각형 52"/>
          <p:cNvSpPr/>
          <p:nvPr/>
        </p:nvSpPr>
        <p:spPr>
          <a:xfrm>
            <a:off x="234203" y="2401103"/>
            <a:ext cx="20953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04040"/>
                </a:solidFill>
              </a:rPr>
              <a:t>설문 제작 도구</a:t>
            </a:r>
            <a:endParaRPr lang="en-US" altLang="ko-KR" sz="14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404040"/>
                </a:solidFill>
              </a:rPr>
              <a:t>IoT </a:t>
            </a:r>
            <a:r>
              <a:rPr lang="ko-KR" altLang="en-US" sz="1100" dirty="0">
                <a:solidFill>
                  <a:srgbClr val="404040"/>
                </a:solidFill>
              </a:rPr>
              <a:t>플랫폼의 이종 기기에서 설문 생성</a:t>
            </a:r>
            <a:endParaRPr lang="ko-KR" altLang="en-US" sz="800" dirty="0">
              <a:solidFill>
                <a:srgbClr val="404040"/>
              </a:solidFill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948502" y="2057168"/>
            <a:ext cx="2498752" cy="1492541"/>
            <a:chOff x="1322166" y="1369760"/>
            <a:chExt cx="3331669" cy="1990055"/>
          </a:xfrm>
        </p:grpSpPr>
        <p:sp>
          <p:nvSpPr>
            <p:cNvPr id="59" name="원호 58"/>
            <p:cNvSpPr/>
            <p:nvPr/>
          </p:nvSpPr>
          <p:spPr>
            <a:xfrm>
              <a:off x="2224981" y="1375517"/>
              <a:ext cx="590510" cy="590510"/>
            </a:xfrm>
            <a:prstGeom prst="arc">
              <a:avLst>
                <a:gd name="adj1" fmla="val 16641172"/>
                <a:gd name="adj2" fmla="val 18765295"/>
              </a:avLst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322166" y="1369760"/>
              <a:ext cx="1224000" cy="10290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 flipH="1" flipV="1">
              <a:off x="2711269" y="1447732"/>
              <a:ext cx="1942566" cy="1912083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직사각형 66"/>
          <p:cNvSpPr/>
          <p:nvPr/>
        </p:nvSpPr>
        <p:spPr>
          <a:xfrm>
            <a:off x="223251" y="4569404"/>
            <a:ext cx="242455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04040"/>
                </a:solidFill>
              </a:rPr>
              <a:t>설문 및 결과 웹페이지 </a:t>
            </a:r>
            <a:endParaRPr lang="en-US" altLang="ko-KR" sz="14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404040"/>
                </a:solidFill>
              </a:rPr>
              <a:t>컴퓨터 및 스마트폰 환경에서 수행</a:t>
            </a:r>
            <a:endParaRPr lang="ko-KR" altLang="en-US" sz="800" dirty="0">
              <a:solidFill>
                <a:srgbClr val="404040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 flipV="1">
            <a:off x="1426552" y="4129006"/>
            <a:ext cx="2878748" cy="1315025"/>
            <a:chOff x="1207866" y="1369760"/>
            <a:chExt cx="3838330" cy="1753366"/>
          </a:xfrm>
        </p:grpSpPr>
        <p:sp>
          <p:nvSpPr>
            <p:cNvPr id="69" name="원호 68"/>
            <p:cNvSpPr/>
            <p:nvPr/>
          </p:nvSpPr>
          <p:spPr>
            <a:xfrm>
              <a:off x="2224981" y="1375517"/>
              <a:ext cx="590510" cy="590510"/>
            </a:xfrm>
            <a:prstGeom prst="arc">
              <a:avLst>
                <a:gd name="adj1" fmla="val 16994252"/>
                <a:gd name="adj2" fmla="val 18765295"/>
              </a:avLst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70" name="직선 연결선 69"/>
            <p:cNvCxnSpPr/>
            <p:nvPr/>
          </p:nvCxnSpPr>
          <p:spPr>
            <a:xfrm>
              <a:off x="1207866" y="1369760"/>
              <a:ext cx="1357534" cy="10290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 flipH="1" flipV="1">
              <a:off x="2711269" y="1447732"/>
              <a:ext cx="2334927" cy="1675394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직사각형 74"/>
          <p:cNvSpPr/>
          <p:nvPr/>
        </p:nvSpPr>
        <p:spPr>
          <a:xfrm>
            <a:off x="6942176" y="2410592"/>
            <a:ext cx="19518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rgbClr val="404040"/>
                </a:solidFill>
              </a:rPr>
              <a:t>집중도 판단 설문기기</a:t>
            </a:r>
            <a:endParaRPr lang="en-US" altLang="ko-KR" sz="1400" b="1" dirty="0">
              <a:solidFill>
                <a:srgbClr val="40404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100" dirty="0">
                <a:solidFill>
                  <a:srgbClr val="404040"/>
                </a:solidFill>
              </a:rPr>
              <a:t>ARTIK 710 </a:t>
            </a:r>
            <a:r>
              <a:rPr lang="ko-KR" altLang="en-US" sz="1100" dirty="0">
                <a:solidFill>
                  <a:srgbClr val="404040"/>
                </a:solidFill>
              </a:rPr>
              <a:t>모듈을 활용한   자판기 부착형</a:t>
            </a:r>
            <a:endParaRPr lang="ko-KR" altLang="en-US" sz="800" dirty="0">
              <a:solidFill>
                <a:srgbClr val="40404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 flipH="1">
            <a:off x="4809433" y="2006625"/>
            <a:ext cx="3320750" cy="1797736"/>
            <a:chOff x="1322166" y="1369760"/>
            <a:chExt cx="4427666" cy="2396981"/>
          </a:xfrm>
        </p:grpSpPr>
        <p:sp>
          <p:nvSpPr>
            <p:cNvPr id="77" name="원호 76"/>
            <p:cNvSpPr/>
            <p:nvPr/>
          </p:nvSpPr>
          <p:spPr>
            <a:xfrm>
              <a:off x="2224981" y="1375517"/>
              <a:ext cx="590510" cy="590510"/>
            </a:xfrm>
            <a:prstGeom prst="arc">
              <a:avLst>
                <a:gd name="adj1" fmla="val 16641172"/>
                <a:gd name="adj2" fmla="val 18765295"/>
              </a:avLst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1322166" y="1369760"/>
              <a:ext cx="1224000" cy="10290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 flipH="1" flipV="1">
              <a:off x="2711269" y="1447733"/>
              <a:ext cx="3038563" cy="2319008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모서리가 둥근 직사각형 4"/>
          <p:cNvSpPr/>
          <p:nvPr/>
        </p:nvSpPr>
        <p:spPr>
          <a:xfrm>
            <a:off x="3685328" y="1093877"/>
            <a:ext cx="2274425" cy="4049693"/>
          </a:xfrm>
          <a:prstGeom prst="roundRect">
            <a:avLst>
              <a:gd name="adj" fmla="val 11685"/>
            </a:avLst>
          </a:prstGeom>
          <a:solidFill>
            <a:srgbClr val="B4C2CB"/>
          </a:solidFill>
          <a:ln>
            <a:noFill/>
          </a:ln>
          <a:effectLst>
            <a:outerShdw blurRad="330200" dist="482600" dir="9000000" algn="tr" rotWithShape="0">
              <a:prstClr val="black">
                <a:alpha val="40000"/>
              </a:prstClr>
            </a:outerShdw>
          </a:effectLst>
          <a:scene3d>
            <a:camera prst="isometricOffAxis1Top">
              <a:rot lat="19670465" lon="18083445" rev="3818436"/>
            </a:camera>
            <a:lightRig rig="threePt" dir="t"/>
          </a:scene3d>
          <a:sp3d>
            <a:bevelB w="0" h="1206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81" name="직사각형 80"/>
          <p:cNvSpPr/>
          <p:nvPr/>
        </p:nvSpPr>
        <p:spPr>
          <a:xfrm>
            <a:off x="6811338" y="4676943"/>
            <a:ext cx="208265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rgbClr val="404040"/>
                </a:solidFill>
              </a:rPr>
              <a:t>관심도 및 긍정도 분석 프로세스</a:t>
            </a:r>
            <a:endParaRPr lang="en-US" altLang="ko-KR" sz="1400" b="1" dirty="0">
              <a:solidFill>
                <a:srgbClr val="40404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rgbClr val="404040"/>
                </a:solidFill>
              </a:rPr>
              <a:t>온라인 설문 주제에 대한     관심도 및 긍정도 분석 </a:t>
            </a:r>
            <a:endParaRPr lang="ko-KR" altLang="en-US" sz="800" dirty="0">
              <a:solidFill>
                <a:srgbClr val="40404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2E7FC30-3FEA-4FB3-A556-0E9C7210275B}"/>
              </a:ext>
            </a:extLst>
          </p:cNvPr>
          <p:cNvSpPr txBox="1"/>
          <p:nvPr/>
        </p:nvSpPr>
        <p:spPr>
          <a:xfrm>
            <a:off x="107504" y="144509"/>
            <a:ext cx="5165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개발목표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정성적 구현 목표</a:t>
            </a:r>
          </a:p>
        </p:txBody>
      </p:sp>
      <p:sp>
        <p:nvSpPr>
          <p:cNvPr id="73" name="모서리가 둥근 직사각형 4">
            <a:extLst>
              <a:ext uri="{FF2B5EF4-FFF2-40B4-BE49-F238E27FC236}">
                <a16:creationId xmlns:a16="http://schemas.microsoft.com/office/drawing/2014/main" id="{44D0BFC1-07D9-4301-A56C-EF476AE46797}"/>
              </a:ext>
            </a:extLst>
          </p:cNvPr>
          <p:cNvSpPr/>
          <p:nvPr/>
        </p:nvSpPr>
        <p:spPr>
          <a:xfrm>
            <a:off x="5320610" y="3568408"/>
            <a:ext cx="914248" cy="399332"/>
          </a:xfrm>
          <a:prstGeom prst="roundRect">
            <a:avLst>
              <a:gd name="adj" fmla="val 11685"/>
            </a:avLst>
          </a:prstGeom>
          <a:solidFill>
            <a:srgbClr val="98A6B1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isometricOffAxis1Top">
              <a:rot lat="19670465" lon="18083445" rev="3818436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80" name="모서리가 둥근 직사각형 5">
            <a:extLst>
              <a:ext uri="{FF2B5EF4-FFF2-40B4-BE49-F238E27FC236}">
                <a16:creationId xmlns:a16="http://schemas.microsoft.com/office/drawing/2014/main" id="{C7DBB388-4344-46AD-A2FB-ECB633D69E0E}"/>
              </a:ext>
            </a:extLst>
          </p:cNvPr>
          <p:cNvSpPr/>
          <p:nvPr/>
        </p:nvSpPr>
        <p:spPr>
          <a:xfrm>
            <a:off x="3798547" y="1748584"/>
            <a:ext cx="1313296" cy="2636859"/>
          </a:xfrm>
          <a:prstGeom prst="roundRect">
            <a:avLst>
              <a:gd name="adj" fmla="val 0"/>
            </a:avLst>
          </a:prstGeom>
          <a:solidFill>
            <a:srgbClr val="3A485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isometricOffAxis1Top">
              <a:rot lat="19670465" lon="18083445" rev="3818436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haroni" panose="02010803020104030203" pitchFamily="2" charset="-79"/>
              </a:rPr>
              <a:t>Survey</a:t>
            </a:r>
            <a:r>
              <a:rPr lang="en-US" altLang="ko-KR" sz="2000" b="1" i="1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cs typeface="Aharoni" panose="02010803020104030203" pitchFamily="2" charset="-79"/>
              </a:rPr>
              <a:t>Platform</a:t>
            </a:r>
            <a:endParaRPr lang="ko-KR" altLang="en-US" sz="20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86" name="모서리가 둥근 직사각형 5">
            <a:extLst>
              <a:ext uri="{FF2B5EF4-FFF2-40B4-BE49-F238E27FC236}">
                <a16:creationId xmlns:a16="http://schemas.microsoft.com/office/drawing/2014/main" id="{4497B222-2B9F-49D8-B436-9EA8D42BC672}"/>
              </a:ext>
            </a:extLst>
          </p:cNvPr>
          <p:cNvSpPr/>
          <p:nvPr/>
        </p:nvSpPr>
        <p:spPr>
          <a:xfrm>
            <a:off x="5107868" y="1914555"/>
            <a:ext cx="430182" cy="1998598"/>
          </a:xfrm>
          <a:prstGeom prst="roundRect">
            <a:avLst>
              <a:gd name="adj" fmla="val 0"/>
            </a:avLst>
          </a:prstGeom>
          <a:solidFill>
            <a:srgbClr val="98A6B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isometricOffAxis1Top">
              <a:rot lat="19670465" lon="18083445" rev="3818436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rgbClr val="404040"/>
              </a:solidFill>
              <a:cs typeface="Aharoni" panose="02010803020104030203" pitchFamily="2" charset="-79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EC84A5B-50F3-4C6B-83B4-2A483AC1730B}"/>
              </a:ext>
            </a:extLst>
          </p:cNvPr>
          <p:cNvSpPr/>
          <p:nvPr/>
        </p:nvSpPr>
        <p:spPr>
          <a:xfrm>
            <a:off x="4034030" y="2195437"/>
            <a:ext cx="430182" cy="377359"/>
          </a:xfrm>
          <a:prstGeom prst="ellipse">
            <a:avLst/>
          </a:prstGeom>
          <a:solidFill>
            <a:srgbClr val="98A6B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>
              <a:rot lat="19668000" lon="18084000" rev="381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2C9A07B-6E1D-40AB-AFA0-339173D833FA}"/>
              </a:ext>
            </a:extLst>
          </p:cNvPr>
          <p:cNvCxnSpPr>
            <a:cxnSpLocks/>
          </p:cNvCxnSpPr>
          <p:nvPr/>
        </p:nvCxnSpPr>
        <p:spPr>
          <a:xfrm>
            <a:off x="4165541" y="2382784"/>
            <a:ext cx="183751" cy="1"/>
          </a:xfrm>
          <a:prstGeom prst="line">
            <a:avLst/>
          </a:prstGeom>
          <a:ln w="34925">
            <a:solidFill>
              <a:srgbClr val="3A4852"/>
            </a:solidFill>
          </a:ln>
          <a:scene3d>
            <a:camera prst="orthographicFront">
              <a:rot lat="19668000" lon="18084000" rev="3816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EAC9BD4-F0F0-484F-ADBE-B459864DB945}"/>
              </a:ext>
            </a:extLst>
          </p:cNvPr>
          <p:cNvSpPr/>
          <p:nvPr/>
        </p:nvSpPr>
        <p:spPr>
          <a:xfrm>
            <a:off x="4842868" y="2659315"/>
            <a:ext cx="68575" cy="83347"/>
          </a:xfrm>
          <a:prstGeom prst="rect">
            <a:avLst/>
          </a:prstGeom>
          <a:solidFill>
            <a:srgbClr val="3A4852"/>
          </a:solidFill>
          <a:ln>
            <a:noFill/>
          </a:ln>
          <a:scene3d>
            <a:camera prst="orthographicFront">
              <a:rot lat="19668000" lon="18084000" rev="381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28DA6B0-5FCD-4A74-B5DB-59C7B3CAC0B1}"/>
              </a:ext>
            </a:extLst>
          </p:cNvPr>
          <p:cNvSpPr/>
          <p:nvPr/>
        </p:nvSpPr>
        <p:spPr>
          <a:xfrm>
            <a:off x="5293278" y="2871769"/>
            <a:ext cx="68575" cy="83347"/>
          </a:xfrm>
          <a:prstGeom prst="rect">
            <a:avLst/>
          </a:prstGeom>
          <a:solidFill>
            <a:srgbClr val="3A4852"/>
          </a:solidFill>
          <a:ln>
            <a:noFill/>
          </a:ln>
          <a:scene3d>
            <a:camera prst="orthographicFront">
              <a:rot lat="19668000" lon="18084000" rev="381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0AE1D1F-7346-4515-A458-473A594C6247}"/>
              </a:ext>
            </a:extLst>
          </p:cNvPr>
          <p:cNvSpPr/>
          <p:nvPr/>
        </p:nvSpPr>
        <p:spPr>
          <a:xfrm>
            <a:off x="5734475" y="3099799"/>
            <a:ext cx="68575" cy="83347"/>
          </a:xfrm>
          <a:prstGeom prst="rect">
            <a:avLst/>
          </a:prstGeom>
          <a:solidFill>
            <a:srgbClr val="3A4852"/>
          </a:solidFill>
          <a:ln>
            <a:noFill/>
          </a:ln>
          <a:scene3d>
            <a:camera prst="orthographicFront">
              <a:rot lat="19668000" lon="18084000" rev="381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C918C4F-CA8F-477D-B41B-64664AF137AF}"/>
              </a:ext>
            </a:extLst>
          </p:cNvPr>
          <p:cNvGrpSpPr/>
          <p:nvPr/>
        </p:nvGrpSpPr>
        <p:grpSpPr>
          <a:xfrm flipH="1" flipV="1">
            <a:off x="5746955" y="4417653"/>
            <a:ext cx="2191934" cy="796319"/>
            <a:chOff x="1207866" y="1369760"/>
            <a:chExt cx="2922579" cy="1061759"/>
          </a:xfrm>
        </p:grpSpPr>
        <p:sp>
          <p:nvSpPr>
            <p:cNvPr id="64" name="원호 63">
              <a:extLst>
                <a:ext uri="{FF2B5EF4-FFF2-40B4-BE49-F238E27FC236}">
                  <a16:creationId xmlns:a16="http://schemas.microsoft.com/office/drawing/2014/main" id="{5CA3C545-D023-4A5E-AA5B-BCD93B2B61FF}"/>
                </a:ext>
              </a:extLst>
            </p:cNvPr>
            <p:cNvSpPr/>
            <p:nvPr/>
          </p:nvSpPr>
          <p:spPr>
            <a:xfrm>
              <a:off x="2224981" y="1375517"/>
              <a:ext cx="590510" cy="590510"/>
            </a:xfrm>
            <a:prstGeom prst="arc">
              <a:avLst>
                <a:gd name="adj1" fmla="val 16994252"/>
                <a:gd name="adj2" fmla="val 18765295"/>
              </a:avLst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05C5C8C-DEC0-48E4-BDF6-A072B5386479}"/>
                </a:ext>
              </a:extLst>
            </p:cNvPr>
            <p:cNvCxnSpPr/>
            <p:nvPr/>
          </p:nvCxnSpPr>
          <p:spPr>
            <a:xfrm>
              <a:off x="1207866" y="1369760"/>
              <a:ext cx="1357534" cy="10290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E9DA670-A642-4E22-9D77-E984FF65B3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11269" y="1447732"/>
              <a:ext cx="1419176" cy="983787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719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469604" y="1972499"/>
            <a:ext cx="2274426" cy="4126614"/>
            <a:chOff x="10401059" y="3074841"/>
            <a:chExt cx="3032568" cy="5502152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0401059" y="3372092"/>
              <a:ext cx="3032567" cy="5204901"/>
            </a:xfrm>
            <a:prstGeom prst="roundRect">
              <a:avLst>
                <a:gd name="adj" fmla="val 11685"/>
              </a:avLst>
            </a:prstGeom>
            <a:solidFill>
              <a:srgbClr val="3A4852"/>
            </a:solidFill>
            <a:ln w="44450">
              <a:noFill/>
            </a:ln>
            <a:effectLst>
              <a:outerShdw blurRad="393700" dist="1270000" dir="9600000" algn="tr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9670465" lon="18083445" rev="3818436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0401060" y="3074841"/>
              <a:ext cx="3032567" cy="5399590"/>
            </a:xfrm>
            <a:prstGeom prst="roundRect">
              <a:avLst>
                <a:gd name="adj" fmla="val 11685"/>
              </a:avLst>
            </a:prstGeom>
            <a:noFill/>
            <a:ln w="44450">
              <a:solidFill>
                <a:srgbClr val="B4C2CB"/>
              </a:solidFill>
            </a:ln>
            <a:effectLst/>
            <a:scene3d>
              <a:camera prst="isometricOffAxis1Top">
                <a:rot lat="19670465" lon="18083445" rev="3818436"/>
              </a:camera>
              <a:lightRig rig="threePt" dir="t"/>
            </a:scene3d>
            <a:sp3d>
              <a:bevelB w="0" h="425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2844288" y="3090705"/>
            <a:ext cx="1394337" cy="780020"/>
          </a:xfrm>
          <a:prstGeom prst="roundRect">
            <a:avLst>
              <a:gd name="adj" fmla="val 11685"/>
            </a:avLst>
          </a:prstGeom>
          <a:pattFill prst="shingle">
            <a:fgClr>
              <a:schemeClr val="accent4">
                <a:lumMod val="20000"/>
                <a:lumOff val="80000"/>
              </a:schemeClr>
            </a:fgClr>
            <a:bgClr>
              <a:srgbClr val="98A6B1"/>
            </a:bgClr>
          </a:pattFill>
          <a:ln w="22225">
            <a:solidFill>
              <a:schemeClr val="bg1"/>
            </a:solidFill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</a:effectLst>
          <a:scene3d>
            <a:camera prst="isometricOffAxis1Top">
              <a:rot lat="19670465" lon="18083445" rev="3818436"/>
            </a:camera>
            <a:lightRig rig="threePt" dir="t"/>
          </a:scene3d>
          <a:sp3d>
            <a:bevelB w="0" h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11566" y="3021120"/>
            <a:ext cx="724418" cy="1620621"/>
          </a:xfrm>
          <a:prstGeom prst="roundRect">
            <a:avLst>
              <a:gd name="adj" fmla="val 11685"/>
            </a:avLst>
          </a:prstGeom>
          <a:pattFill prst="shingle">
            <a:fgClr>
              <a:schemeClr val="bg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22225">
            <a:solidFill>
              <a:schemeClr val="bg1"/>
            </a:solidFill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</a:effectLst>
          <a:scene3d>
            <a:camera prst="isometricOffAxis1Top">
              <a:rot lat="19670465" lon="18083445" rev="3818436"/>
            </a:camera>
            <a:lightRig rig="threePt" dir="t"/>
          </a:scene3d>
          <a:sp3d>
            <a:bevelB w="0" h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63232" y="3264057"/>
            <a:ext cx="724418" cy="1620621"/>
          </a:xfrm>
          <a:prstGeom prst="roundRect">
            <a:avLst>
              <a:gd name="adj" fmla="val 11685"/>
            </a:avLst>
          </a:prstGeom>
          <a:pattFill prst="shingle">
            <a:fgClr>
              <a:schemeClr val="bg1">
                <a:lumMod val="50000"/>
              </a:schemeClr>
            </a:fgClr>
            <a:bgClr>
              <a:srgbClr val="304352"/>
            </a:bgClr>
          </a:pattFill>
          <a:ln w="22225">
            <a:solidFill>
              <a:schemeClr val="bg1"/>
            </a:solidFill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  <a:reflection stA="42000" endPos="3000" dist="50800" dir="5400000" sy="-100000" algn="bl" rotWithShape="0"/>
          </a:effectLst>
          <a:scene3d>
            <a:camera prst="isometricOffAxis1Top">
              <a:rot lat="19670465" lon="18083445" rev="3818436"/>
            </a:camera>
            <a:lightRig rig="threePt" dir="t"/>
          </a:scene3d>
          <a:sp3d>
            <a:bevelB w="0" h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4594" y="4043419"/>
            <a:ext cx="1674589" cy="780020"/>
          </a:xfrm>
          <a:prstGeom prst="roundRect">
            <a:avLst>
              <a:gd name="adj" fmla="val 11685"/>
            </a:avLst>
          </a:prstGeom>
          <a:pattFill prst="shingle">
            <a:fgClr>
              <a:schemeClr val="bg1">
                <a:lumMod val="95000"/>
              </a:schemeClr>
            </a:fgClr>
            <a:bgClr>
              <a:srgbClr val="80909D"/>
            </a:bgClr>
          </a:pattFill>
          <a:ln w="22225">
            <a:solidFill>
              <a:schemeClr val="bg1"/>
            </a:solidFill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</a:effectLst>
          <a:scene3d>
            <a:camera prst="isometricOffAxis1Top">
              <a:rot lat="19670465" lon="18083445" rev="3818436"/>
            </a:camera>
            <a:lightRig rig="threePt" dir="t"/>
          </a:scene3d>
          <a:sp3d>
            <a:bevelB w="0" h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52" name="그룹 51"/>
          <p:cNvGrpSpPr/>
          <p:nvPr/>
        </p:nvGrpSpPr>
        <p:grpSpPr>
          <a:xfrm>
            <a:off x="320244" y="4273920"/>
            <a:ext cx="530379" cy="530379"/>
            <a:chOff x="1118808" y="2311378"/>
            <a:chExt cx="1080000" cy="1080000"/>
          </a:xfrm>
        </p:grpSpPr>
        <p:sp>
          <p:nvSpPr>
            <p:cNvPr id="17" name="타원 16"/>
            <p:cNvSpPr/>
            <p:nvPr/>
          </p:nvSpPr>
          <p:spPr>
            <a:xfrm>
              <a:off x="1118808" y="2311378"/>
              <a:ext cx="1080000" cy="1080000"/>
            </a:xfrm>
            <a:prstGeom prst="ellipse">
              <a:avLst/>
            </a:prstGeom>
            <a:solidFill>
              <a:srgbClr val="2D4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399865" y="2619530"/>
              <a:ext cx="439877" cy="487550"/>
              <a:chOff x="4006850" y="1601788"/>
              <a:chExt cx="322263" cy="357188"/>
            </a:xfrm>
            <a:solidFill>
              <a:schemeClr val="bg1"/>
            </a:solidFill>
          </p:grpSpPr>
          <p:sp>
            <p:nvSpPr>
              <p:cNvPr id="31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98A6B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299321" y="1776543"/>
            <a:ext cx="530379" cy="530379"/>
            <a:chOff x="4433508" y="4961492"/>
            <a:chExt cx="1080000" cy="1080000"/>
          </a:xfrm>
        </p:grpSpPr>
        <p:sp>
          <p:nvSpPr>
            <p:cNvPr id="18" name="타원 17"/>
            <p:cNvSpPr/>
            <p:nvPr/>
          </p:nvSpPr>
          <p:spPr>
            <a:xfrm>
              <a:off x="4433508" y="4961492"/>
              <a:ext cx="1080000" cy="1080000"/>
            </a:xfrm>
            <a:prstGeom prst="ellipse">
              <a:avLst/>
            </a:prstGeom>
            <a:solidFill>
              <a:srgbClr val="2D4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36" name="Freeform 11"/>
            <p:cNvSpPr>
              <a:spLocks noEditPoints="1"/>
            </p:cNvSpPr>
            <p:nvPr/>
          </p:nvSpPr>
          <p:spPr bwMode="auto">
            <a:xfrm>
              <a:off x="4809587" y="5241668"/>
              <a:ext cx="413055" cy="507117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302938" y="4059696"/>
            <a:ext cx="530379" cy="530379"/>
            <a:chOff x="870773" y="4864908"/>
            <a:chExt cx="1080000" cy="1080000"/>
          </a:xfrm>
        </p:grpSpPr>
        <p:sp>
          <p:nvSpPr>
            <p:cNvPr id="19" name="타원 18"/>
            <p:cNvSpPr/>
            <p:nvPr/>
          </p:nvSpPr>
          <p:spPr>
            <a:xfrm>
              <a:off x="870773" y="4864908"/>
              <a:ext cx="1080000" cy="1080000"/>
            </a:xfrm>
            <a:prstGeom prst="ellipse">
              <a:avLst/>
            </a:prstGeom>
            <a:solidFill>
              <a:srgbClr val="2D4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grpSp>
          <p:nvGrpSpPr>
            <p:cNvPr id="37" name="Group 14"/>
            <p:cNvGrpSpPr>
              <a:grpSpLocks noChangeAspect="1"/>
            </p:cNvGrpSpPr>
            <p:nvPr/>
          </p:nvGrpSpPr>
          <p:grpSpPr bwMode="auto">
            <a:xfrm>
              <a:off x="1188077" y="5216008"/>
              <a:ext cx="445392" cy="377801"/>
              <a:chOff x="3669" y="3943"/>
              <a:chExt cx="626" cy="531"/>
            </a:xfrm>
            <a:solidFill>
              <a:schemeClr val="bg1"/>
            </a:solidFill>
          </p:grpSpPr>
          <p:sp>
            <p:nvSpPr>
              <p:cNvPr id="38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8285002" y="993443"/>
            <a:ext cx="530379" cy="530379"/>
            <a:chOff x="10128409" y="2222675"/>
            <a:chExt cx="1080000" cy="1080000"/>
          </a:xfrm>
        </p:grpSpPr>
        <p:sp>
          <p:nvSpPr>
            <p:cNvPr id="20" name="타원 19"/>
            <p:cNvSpPr/>
            <p:nvPr/>
          </p:nvSpPr>
          <p:spPr>
            <a:xfrm>
              <a:off x="10128409" y="2222675"/>
              <a:ext cx="1080000" cy="1080000"/>
            </a:xfrm>
            <a:prstGeom prst="ellipse">
              <a:avLst/>
            </a:prstGeom>
            <a:solidFill>
              <a:srgbClr val="2D4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10433637" y="2531690"/>
              <a:ext cx="469544" cy="461971"/>
              <a:chOff x="706438" y="3175"/>
              <a:chExt cx="1968500" cy="1936751"/>
            </a:xfrm>
            <a:solidFill>
              <a:schemeClr val="bg1"/>
            </a:solidFill>
          </p:grpSpPr>
          <p:sp>
            <p:nvSpPr>
              <p:cNvPr id="41" name="Freeform 6"/>
              <p:cNvSpPr>
                <a:spLocks/>
              </p:cNvSpPr>
              <p:nvPr/>
            </p:nvSpPr>
            <p:spPr bwMode="auto">
              <a:xfrm>
                <a:off x="863601" y="3175"/>
                <a:ext cx="1655763" cy="803275"/>
              </a:xfrm>
              <a:custGeom>
                <a:avLst/>
                <a:gdLst>
                  <a:gd name="T0" fmla="*/ 1564 w 3128"/>
                  <a:gd name="T1" fmla="*/ 0 h 1517"/>
                  <a:gd name="T2" fmla="*/ 1601 w 3128"/>
                  <a:gd name="T3" fmla="*/ 3 h 1517"/>
                  <a:gd name="T4" fmla="*/ 1636 w 3128"/>
                  <a:gd name="T5" fmla="*/ 12 h 1517"/>
                  <a:gd name="T6" fmla="*/ 1671 w 3128"/>
                  <a:gd name="T7" fmla="*/ 27 h 1517"/>
                  <a:gd name="T8" fmla="*/ 1703 w 3128"/>
                  <a:gd name="T9" fmla="*/ 47 h 1517"/>
                  <a:gd name="T10" fmla="*/ 3104 w 3128"/>
                  <a:gd name="T11" fmla="*/ 1137 h 1517"/>
                  <a:gd name="T12" fmla="*/ 3116 w 3128"/>
                  <a:gd name="T13" fmla="*/ 1150 h 1517"/>
                  <a:gd name="T14" fmla="*/ 3124 w 3128"/>
                  <a:gd name="T15" fmla="*/ 1164 h 1517"/>
                  <a:gd name="T16" fmla="*/ 3128 w 3128"/>
                  <a:gd name="T17" fmla="*/ 1181 h 1517"/>
                  <a:gd name="T18" fmla="*/ 3126 w 3128"/>
                  <a:gd name="T19" fmla="*/ 1198 h 1517"/>
                  <a:gd name="T20" fmla="*/ 3120 w 3128"/>
                  <a:gd name="T21" fmla="*/ 1214 h 1517"/>
                  <a:gd name="T22" fmla="*/ 3109 w 3128"/>
                  <a:gd name="T23" fmla="*/ 1227 h 1517"/>
                  <a:gd name="T24" fmla="*/ 2819 w 3128"/>
                  <a:gd name="T25" fmla="*/ 1517 h 1517"/>
                  <a:gd name="T26" fmla="*/ 2819 w 3128"/>
                  <a:gd name="T27" fmla="*/ 1297 h 1517"/>
                  <a:gd name="T28" fmla="*/ 2817 w 3128"/>
                  <a:gd name="T29" fmla="*/ 1260 h 1517"/>
                  <a:gd name="T30" fmla="*/ 2808 w 3128"/>
                  <a:gd name="T31" fmla="*/ 1225 h 1517"/>
                  <a:gd name="T32" fmla="*/ 2794 w 3128"/>
                  <a:gd name="T33" fmla="*/ 1192 h 1517"/>
                  <a:gd name="T34" fmla="*/ 2776 w 3128"/>
                  <a:gd name="T35" fmla="*/ 1163 h 1517"/>
                  <a:gd name="T36" fmla="*/ 2754 w 3128"/>
                  <a:gd name="T37" fmla="*/ 1137 h 1517"/>
                  <a:gd name="T38" fmla="*/ 2727 w 3128"/>
                  <a:gd name="T39" fmla="*/ 1115 h 1517"/>
                  <a:gd name="T40" fmla="*/ 2697 w 3128"/>
                  <a:gd name="T41" fmla="*/ 1095 h 1517"/>
                  <a:gd name="T42" fmla="*/ 2665 w 3128"/>
                  <a:gd name="T43" fmla="*/ 1082 h 1517"/>
                  <a:gd name="T44" fmla="*/ 2630 w 3128"/>
                  <a:gd name="T45" fmla="*/ 1074 h 1517"/>
                  <a:gd name="T46" fmla="*/ 2593 w 3128"/>
                  <a:gd name="T47" fmla="*/ 1071 h 1517"/>
                  <a:gd name="T48" fmla="*/ 534 w 3128"/>
                  <a:gd name="T49" fmla="*/ 1071 h 1517"/>
                  <a:gd name="T50" fmla="*/ 498 w 3128"/>
                  <a:gd name="T51" fmla="*/ 1074 h 1517"/>
                  <a:gd name="T52" fmla="*/ 463 w 3128"/>
                  <a:gd name="T53" fmla="*/ 1082 h 1517"/>
                  <a:gd name="T54" fmla="*/ 430 w 3128"/>
                  <a:gd name="T55" fmla="*/ 1095 h 1517"/>
                  <a:gd name="T56" fmla="*/ 401 w 3128"/>
                  <a:gd name="T57" fmla="*/ 1115 h 1517"/>
                  <a:gd name="T58" fmla="*/ 374 w 3128"/>
                  <a:gd name="T59" fmla="*/ 1137 h 1517"/>
                  <a:gd name="T60" fmla="*/ 351 w 3128"/>
                  <a:gd name="T61" fmla="*/ 1163 h 1517"/>
                  <a:gd name="T62" fmla="*/ 333 w 3128"/>
                  <a:gd name="T63" fmla="*/ 1192 h 1517"/>
                  <a:gd name="T64" fmla="*/ 319 w 3128"/>
                  <a:gd name="T65" fmla="*/ 1225 h 1517"/>
                  <a:gd name="T66" fmla="*/ 310 w 3128"/>
                  <a:gd name="T67" fmla="*/ 1260 h 1517"/>
                  <a:gd name="T68" fmla="*/ 308 w 3128"/>
                  <a:gd name="T69" fmla="*/ 1297 h 1517"/>
                  <a:gd name="T70" fmla="*/ 308 w 3128"/>
                  <a:gd name="T71" fmla="*/ 1517 h 1517"/>
                  <a:gd name="T72" fmla="*/ 18 w 3128"/>
                  <a:gd name="T73" fmla="*/ 1227 h 1517"/>
                  <a:gd name="T74" fmla="*/ 8 w 3128"/>
                  <a:gd name="T75" fmla="*/ 1214 h 1517"/>
                  <a:gd name="T76" fmla="*/ 1 w 3128"/>
                  <a:gd name="T77" fmla="*/ 1198 h 1517"/>
                  <a:gd name="T78" fmla="*/ 0 w 3128"/>
                  <a:gd name="T79" fmla="*/ 1181 h 1517"/>
                  <a:gd name="T80" fmla="*/ 3 w 3128"/>
                  <a:gd name="T81" fmla="*/ 1164 h 1517"/>
                  <a:gd name="T82" fmla="*/ 11 w 3128"/>
                  <a:gd name="T83" fmla="*/ 1150 h 1517"/>
                  <a:gd name="T84" fmla="*/ 24 w 3128"/>
                  <a:gd name="T85" fmla="*/ 1137 h 1517"/>
                  <a:gd name="T86" fmla="*/ 1425 w 3128"/>
                  <a:gd name="T87" fmla="*/ 47 h 1517"/>
                  <a:gd name="T88" fmla="*/ 1456 w 3128"/>
                  <a:gd name="T89" fmla="*/ 27 h 1517"/>
                  <a:gd name="T90" fmla="*/ 1491 w 3128"/>
                  <a:gd name="T91" fmla="*/ 12 h 1517"/>
                  <a:gd name="T92" fmla="*/ 1528 w 3128"/>
                  <a:gd name="T93" fmla="*/ 3 h 1517"/>
                  <a:gd name="T94" fmla="*/ 1564 w 3128"/>
                  <a:gd name="T95" fmla="*/ 0 h 1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128" h="1517">
                    <a:moveTo>
                      <a:pt x="1564" y="0"/>
                    </a:moveTo>
                    <a:lnTo>
                      <a:pt x="1601" y="3"/>
                    </a:lnTo>
                    <a:lnTo>
                      <a:pt x="1636" y="12"/>
                    </a:lnTo>
                    <a:lnTo>
                      <a:pt x="1671" y="27"/>
                    </a:lnTo>
                    <a:lnTo>
                      <a:pt x="1703" y="47"/>
                    </a:lnTo>
                    <a:lnTo>
                      <a:pt x="3104" y="1137"/>
                    </a:lnTo>
                    <a:lnTo>
                      <a:pt x="3116" y="1150"/>
                    </a:lnTo>
                    <a:lnTo>
                      <a:pt x="3124" y="1164"/>
                    </a:lnTo>
                    <a:lnTo>
                      <a:pt x="3128" y="1181"/>
                    </a:lnTo>
                    <a:lnTo>
                      <a:pt x="3126" y="1198"/>
                    </a:lnTo>
                    <a:lnTo>
                      <a:pt x="3120" y="1214"/>
                    </a:lnTo>
                    <a:lnTo>
                      <a:pt x="3109" y="1227"/>
                    </a:lnTo>
                    <a:lnTo>
                      <a:pt x="2819" y="1517"/>
                    </a:lnTo>
                    <a:lnTo>
                      <a:pt x="2819" y="1297"/>
                    </a:lnTo>
                    <a:lnTo>
                      <a:pt x="2817" y="1260"/>
                    </a:lnTo>
                    <a:lnTo>
                      <a:pt x="2808" y="1225"/>
                    </a:lnTo>
                    <a:lnTo>
                      <a:pt x="2794" y="1192"/>
                    </a:lnTo>
                    <a:lnTo>
                      <a:pt x="2776" y="1163"/>
                    </a:lnTo>
                    <a:lnTo>
                      <a:pt x="2754" y="1137"/>
                    </a:lnTo>
                    <a:lnTo>
                      <a:pt x="2727" y="1115"/>
                    </a:lnTo>
                    <a:lnTo>
                      <a:pt x="2697" y="1095"/>
                    </a:lnTo>
                    <a:lnTo>
                      <a:pt x="2665" y="1082"/>
                    </a:lnTo>
                    <a:lnTo>
                      <a:pt x="2630" y="1074"/>
                    </a:lnTo>
                    <a:lnTo>
                      <a:pt x="2593" y="1071"/>
                    </a:lnTo>
                    <a:lnTo>
                      <a:pt x="534" y="1071"/>
                    </a:lnTo>
                    <a:lnTo>
                      <a:pt x="498" y="1074"/>
                    </a:lnTo>
                    <a:lnTo>
                      <a:pt x="463" y="1082"/>
                    </a:lnTo>
                    <a:lnTo>
                      <a:pt x="430" y="1095"/>
                    </a:lnTo>
                    <a:lnTo>
                      <a:pt x="401" y="1115"/>
                    </a:lnTo>
                    <a:lnTo>
                      <a:pt x="374" y="1137"/>
                    </a:lnTo>
                    <a:lnTo>
                      <a:pt x="351" y="1163"/>
                    </a:lnTo>
                    <a:lnTo>
                      <a:pt x="333" y="1192"/>
                    </a:lnTo>
                    <a:lnTo>
                      <a:pt x="319" y="1225"/>
                    </a:lnTo>
                    <a:lnTo>
                      <a:pt x="310" y="1260"/>
                    </a:lnTo>
                    <a:lnTo>
                      <a:pt x="308" y="1297"/>
                    </a:lnTo>
                    <a:lnTo>
                      <a:pt x="308" y="1517"/>
                    </a:lnTo>
                    <a:lnTo>
                      <a:pt x="18" y="1227"/>
                    </a:lnTo>
                    <a:lnTo>
                      <a:pt x="8" y="1214"/>
                    </a:lnTo>
                    <a:lnTo>
                      <a:pt x="1" y="1198"/>
                    </a:lnTo>
                    <a:lnTo>
                      <a:pt x="0" y="1181"/>
                    </a:lnTo>
                    <a:lnTo>
                      <a:pt x="3" y="1164"/>
                    </a:lnTo>
                    <a:lnTo>
                      <a:pt x="11" y="1150"/>
                    </a:lnTo>
                    <a:lnTo>
                      <a:pt x="24" y="1137"/>
                    </a:lnTo>
                    <a:lnTo>
                      <a:pt x="1425" y="47"/>
                    </a:lnTo>
                    <a:lnTo>
                      <a:pt x="1456" y="27"/>
                    </a:lnTo>
                    <a:lnTo>
                      <a:pt x="1491" y="12"/>
                    </a:lnTo>
                    <a:lnTo>
                      <a:pt x="1528" y="3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98A6B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7"/>
              <p:cNvSpPr>
                <a:spLocks/>
              </p:cNvSpPr>
              <p:nvPr/>
            </p:nvSpPr>
            <p:spPr bwMode="auto">
              <a:xfrm>
                <a:off x="706438" y="744538"/>
                <a:ext cx="1968500" cy="1195388"/>
              </a:xfrm>
              <a:custGeom>
                <a:avLst/>
                <a:gdLst>
                  <a:gd name="T0" fmla="*/ 3667 w 3721"/>
                  <a:gd name="T1" fmla="*/ 0 h 2259"/>
                  <a:gd name="T2" fmla="*/ 3684 w 3721"/>
                  <a:gd name="T3" fmla="*/ 5 h 2259"/>
                  <a:gd name="T4" fmla="*/ 3700 w 3721"/>
                  <a:gd name="T5" fmla="*/ 14 h 2259"/>
                  <a:gd name="T6" fmla="*/ 3711 w 3721"/>
                  <a:gd name="T7" fmla="*/ 26 h 2259"/>
                  <a:gd name="T8" fmla="*/ 3719 w 3721"/>
                  <a:gd name="T9" fmla="*/ 42 h 2259"/>
                  <a:gd name="T10" fmla="*/ 3721 w 3721"/>
                  <a:gd name="T11" fmla="*/ 60 h 2259"/>
                  <a:gd name="T12" fmla="*/ 3721 w 3721"/>
                  <a:gd name="T13" fmla="*/ 2011 h 2259"/>
                  <a:gd name="T14" fmla="*/ 3718 w 3721"/>
                  <a:gd name="T15" fmla="*/ 2050 h 2259"/>
                  <a:gd name="T16" fmla="*/ 3709 w 3721"/>
                  <a:gd name="T17" fmla="*/ 2089 h 2259"/>
                  <a:gd name="T18" fmla="*/ 3694 w 3721"/>
                  <a:gd name="T19" fmla="*/ 2125 h 2259"/>
                  <a:gd name="T20" fmla="*/ 3674 w 3721"/>
                  <a:gd name="T21" fmla="*/ 2157 h 2259"/>
                  <a:gd name="T22" fmla="*/ 3649 w 3721"/>
                  <a:gd name="T23" fmla="*/ 2186 h 2259"/>
                  <a:gd name="T24" fmla="*/ 3620 w 3721"/>
                  <a:gd name="T25" fmla="*/ 2210 h 2259"/>
                  <a:gd name="T26" fmla="*/ 3587 w 3721"/>
                  <a:gd name="T27" fmla="*/ 2231 h 2259"/>
                  <a:gd name="T28" fmla="*/ 3552 w 3721"/>
                  <a:gd name="T29" fmla="*/ 2245 h 2259"/>
                  <a:gd name="T30" fmla="*/ 3514 w 3721"/>
                  <a:gd name="T31" fmla="*/ 2256 h 2259"/>
                  <a:gd name="T32" fmla="*/ 3473 w 3721"/>
                  <a:gd name="T33" fmla="*/ 2259 h 2259"/>
                  <a:gd name="T34" fmla="*/ 248 w 3721"/>
                  <a:gd name="T35" fmla="*/ 2259 h 2259"/>
                  <a:gd name="T36" fmla="*/ 208 w 3721"/>
                  <a:gd name="T37" fmla="*/ 2256 h 2259"/>
                  <a:gd name="T38" fmla="*/ 169 w 3721"/>
                  <a:gd name="T39" fmla="*/ 2245 h 2259"/>
                  <a:gd name="T40" fmla="*/ 134 w 3721"/>
                  <a:gd name="T41" fmla="*/ 2231 h 2259"/>
                  <a:gd name="T42" fmla="*/ 102 w 3721"/>
                  <a:gd name="T43" fmla="*/ 2210 h 2259"/>
                  <a:gd name="T44" fmla="*/ 72 w 3721"/>
                  <a:gd name="T45" fmla="*/ 2186 h 2259"/>
                  <a:gd name="T46" fmla="*/ 47 w 3721"/>
                  <a:gd name="T47" fmla="*/ 2157 h 2259"/>
                  <a:gd name="T48" fmla="*/ 28 w 3721"/>
                  <a:gd name="T49" fmla="*/ 2125 h 2259"/>
                  <a:gd name="T50" fmla="*/ 12 w 3721"/>
                  <a:gd name="T51" fmla="*/ 2089 h 2259"/>
                  <a:gd name="T52" fmla="*/ 3 w 3721"/>
                  <a:gd name="T53" fmla="*/ 2050 h 2259"/>
                  <a:gd name="T54" fmla="*/ 0 w 3721"/>
                  <a:gd name="T55" fmla="*/ 2011 h 2259"/>
                  <a:gd name="T56" fmla="*/ 0 w 3721"/>
                  <a:gd name="T57" fmla="*/ 60 h 2259"/>
                  <a:gd name="T58" fmla="*/ 2 w 3721"/>
                  <a:gd name="T59" fmla="*/ 42 h 2259"/>
                  <a:gd name="T60" fmla="*/ 10 w 3721"/>
                  <a:gd name="T61" fmla="*/ 26 h 2259"/>
                  <a:gd name="T62" fmla="*/ 21 w 3721"/>
                  <a:gd name="T63" fmla="*/ 14 h 2259"/>
                  <a:gd name="T64" fmla="*/ 37 w 3721"/>
                  <a:gd name="T65" fmla="*/ 5 h 2259"/>
                  <a:gd name="T66" fmla="*/ 54 w 3721"/>
                  <a:gd name="T67" fmla="*/ 0 h 2259"/>
                  <a:gd name="T68" fmla="*/ 72 w 3721"/>
                  <a:gd name="T69" fmla="*/ 1 h 2259"/>
                  <a:gd name="T70" fmla="*/ 88 w 3721"/>
                  <a:gd name="T71" fmla="*/ 7 h 2259"/>
                  <a:gd name="T72" fmla="*/ 103 w 3721"/>
                  <a:gd name="T73" fmla="*/ 17 h 2259"/>
                  <a:gd name="T74" fmla="*/ 1639 w 3721"/>
                  <a:gd name="T75" fmla="*/ 1553 h 2259"/>
                  <a:gd name="T76" fmla="*/ 1670 w 3721"/>
                  <a:gd name="T77" fmla="*/ 1580 h 2259"/>
                  <a:gd name="T78" fmla="*/ 1705 w 3721"/>
                  <a:gd name="T79" fmla="*/ 1603 h 2259"/>
                  <a:gd name="T80" fmla="*/ 1741 w 3721"/>
                  <a:gd name="T81" fmla="*/ 1620 h 2259"/>
                  <a:gd name="T82" fmla="*/ 1779 w 3721"/>
                  <a:gd name="T83" fmla="*/ 1634 h 2259"/>
                  <a:gd name="T84" fmla="*/ 1820 w 3721"/>
                  <a:gd name="T85" fmla="*/ 1642 h 2259"/>
                  <a:gd name="T86" fmla="*/ 1861 w 3721"/>
                  <a:gd name="T87" fmla="*/ 1645 h 2259"/>
                  <a:gd name="T88" fmla="*/ 1901 w 3721"/>
                  <a:gd name="T89" fmla="*/ 1642 h 2259"/>
                  <a:gd name="T90" fmla="*/ 1942 w 3721"/>
                  <a:gd name="T91" fmla="*/ 1634 h 2259"/>
                  <a:gd name="T92" fmla="*/ 1980 w 3721"/>
                  <a:gd name="T93" fmla="*/ 1620 h 2259"/>
                  <a:gd name="T94" fmla="*/ 2017 w 3721"/>
                  <a:gd name="T95" fmla="*/ 1603 h 2259"/>
                  <a:gd name="T96" fmla="*/ 2052 w 3721"/>
                  <a:gd name="T97" fmla="*/ 1580 h 2259"/>
                  <a:gd name="T98" fmla="*/ 2082 w 3721"/>
                  <a:gd name="T99" fmla="*/ 1553 h 2259"/>
                  <a:gd name="T100" fmla="*/ 3619 w 3721"/>
                  <a:gd name="T101" fmla="*/ 17 h 2259"/>
                  <a:gd name="T102" fmla="*/ 3633 w 3721"/>
                  <a:gd name="T103" fmla="*/ 7 h 2259"/>
                  <a:gd name="T104" fmla="*/ 3649 w 3721"/>
                  <a:gd name="T105" fmla="*/ 1 h 2259"/>
                  <a:gd name="T106" fmla="*/ 3667 w 3721"/>
                  <a:gd name="T107" fmla="*/ 0 h 2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21" h="2259">
                    <a:moveTo>
                      <a:pt x="3667" y="0"/>
                    </a:moveTo>
                    <a:lnTo>
                      <a:pt x="3684" y="5"/>
                    </a:lnTo>
                    <a:lnTo>
                      <a:pt x="3700" y="14"/>
                    </a:lnTo>
                    <a:lnTo>
                      <a:pt x="3711" y="26"/>
                    </a:lnTo>
                    <a:lnTo>
                      <a:pt x="3719" y="42"/>
                    </a:lnTo>
                    <a:lnTo>
                      <a:pt x="3721" y="60"/>
                    </a:lnTo>
                    <a:lnTo>
                      <a:pt x="3721" y="2011"/>
                    </a:lnTo>
                    <a:lnTo>
                      <a:pt x="3718" y="2050"/>
                    </a:lnTo>
                    <a:lnTo>
                      <a:pt x="3709" y="2089"/>
                    </a:lnTo>
                    <a:lnTo>
                      <a:pt x="3694" y="2125"/>
                    </a:lnTo>
                    <a:lnTo>
                      <a:pt x="3674" y="2157"/>
                    </a:lnTo>
                    <a:lnTo>
                      <a:pt x="3649" y="2186"/>
                    </a:lnTo>
                    <a:lnTo>
                      <a:pt x="3620" y="2210"/>
                    </a:lnTo>
                    <a:lnTo>
                      <a:pt x="3587" y="2231"/>
                    </a:lnTo>
                    <a:lnTo>
                      <a:pt x="3552" y="2245"/>
                    </a:lnTo>
                    <a:lnTo>
                      <a:pt x="3514" y="2256"/>
                    </a:lnTo>
                    <a:lnTo>
                      <a:pt x="3473" y="2259"/>
                    </a:lnTo>
                    <a:lnTo>
                      <a:pt x="248" y="2259"/>
                    </a:lnTo>
                    <a:lnTo>
                      <a:pt x="208" y="2256"/>
                    </a:lnTo>
                    <a:lnTo>
                      <a:pt x="169" y="2245"/>
                    </a:lnTo>
                    <a:lnTo>
                      <a:pt x="134" y="2231"/>
                    </a:lnTo>
                    <a:lnTo>
                      <a:pt x="102" y="2210"/>
                    </a:lnTo>
                    <a:lnTo>
                      <a:pt x="72" y="2186"/>
                    </a:lnTo>
                    <a:lnTo>
                      <a:pt x="47" y="2157"/>
                    </a:lnTo>
                    <a:lnTo>
                      <a:pt x="28" y="2125"/>
                    </a:lnTo>
                    <a:lnTo>
                      <a:pt x="12" y="2089"/>
                    </a:lnTo>
                    <a:lnTo>
                      <a:pt x="3" y="2050"/>
                    </a:lnTo>
                    <a:lnTo>
                      <a:pt x="0" y="2011"/>
                    </a:lnTo>
                    <a:lnTo>
                      <a:pt x="0" y="60"/>
                    </a:lnTo>
                    <a:lnTo>
                      <a:pt x="2" y="42"/>
                    </a:lnTo>
                    <a:lnTo>
                      <a:pt x="10" y="26"/>
                    </a:lnTo>
                    <a:lnTo>
                      <a:pt x="21" y="14"/>
                    </a:lnTo>
                    <a:lnTo>
                      <a:pt x="37" y="5"/>
                    </a:lnTo>
                    <a:lnTo>
                      <a:pt x="54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103" y="17"/>
                    </a:lnTo>
                    <a:lnTo>
                      <a:pt x="1639" y="1553"/>
                    </a:lnTo>
                    <a:lnTo>
                      <a:pt x="1670" y="1580"/>
                    </a:lnTo>
                    <a:lnTo>
                      <a:pt x="1705" y="1603"/>
                    </a:lnTo>
                    <a:lnTo>
                      <a:pt x="1741" y="1620"/>
                    </a:lnTo>
                    <a:lnTo>
                      <a:pt x="1779" y="1634"/>
                    </a:lnTo>
                    <a:lnTo>
                      <a:pt x="1820" y="1642"/>
                    </a:lnTo>
                    <a:lnTo>
                      <a:pt x="1861" y="1645"/>
                    </a:lnTo>
                    <a:lnTo>
                      <a:pt x="1901" y="1642"/>
                    </a:lnTo>
                    <a:lnTo>
                      <a:pt x="1942" y="1634"/>
                    </a:lnTo>
                    <a:lnTo>
                      <a:pt x="1980" y="1620"/>
                    </a:lnTo>
                    <a:lnTo>
                      <a:pt x="2017" y="1603"/>
                    </a:lnTo>
                    <a:lnTo>
                      <a:pt x="2052" y="1580"/>
                    </a:lnTo>
                    <a:lnTo>
                      <a:pt x="2082" y="1553"/>
                    </a:lnTo>
                    <a:lnTo>
                      <a:pt x="3619" y="17"/>
                    </a:lnTo>
                    <a:lnTo>
                      <a:pt x="3633" y="7"/>
                    </a:lnTo>
                    <a:lnTo>
                      <a:pt x="3649" y="1"/>
                    </a:lnTo>
                    <a:lnTo>
                      <a:pt x="36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1262063" y="754063"/>
                <a:ext cx="858838" cy="130175"/>
              </a:xfrm>
              <a:custGeom>
                <a:avLst/>
                <a:gdLst>
                  <a:gd name="T0" fmla="*/ 124 w 1624"/>
                  <a:gd name="T1" fmla="*/ 0 h 248"/>
                  <a:gd name="T2" fmla="*/ 1499 w 1624"/>
                  <a:gd name="T3" fmla="*/ 0 h 248"/>
                  <a:gd name="T4" fmla="*/ 1528 w 1624"/>
                  <a:gd name="T5" fmla="*/ 3 h 248"/>
                  <a:gd name="T6" fmla="*/ 1554 w 1624"/>
                  <a:gd name="T7" fmla="*/ 12 h 248"/>
                  <a:gd name="T8" fmla="*/ 1577 w 1624"/>
                  <a:gd name="T9" fmla="*/ 27 h 248"/>
                  <a:gd name="T10" fmla="*/ 1596 w 1624"/>
                  <a:gd name="T11" fmla="*/ 46 h 248"/>
                  <a:gd name="T12" fmla="*/ 1611 w 1624"/>
                  <a:gd name="T13" fmla="*/ 69 h 248"/>
                  <a:gd name="T14" fmla="*/ 1620 w 1624"/>
                  <a:gd name="T15" fmla="*/ 95 h 248"/>
                  <a:gd name="T16" fmla="*/ 1624 w 1624"/>
                  <a:gd name="T17" fmla="*/ 124 h 248"/>
                  <a:gd name="T18" fmla="*/ 1620 w 1624"/>
                  <a:gd name="T19" fmla="*/ 152 h 248"/>
                  <a:gd name="T20" fmla="*/ 1611 w 1624"/>
                  <a:gd name="T21" fmla="*/ 178 h 248"/>
                  <a:gd name="T22" fmla="*/ 1596 w 1624"/>
                  <a:gd name="T23" fmla="*/ 201 h 248"/>
                  <a:gd name="T24" fmla="*/ 1577 w 1624"/>
                  <a:gd name="T25" fmla="*/ 220 h 248"/>
                  <a:gd name="T26" fmla="*/ 1554 w 1624"/>
                  <a:gd name="T27" fmla="*/ 235 h 248"/>
                  <a:gd name="T28" fmla="*/ 1528 w 1624"/>
                  <a:gd name="T29" fmla="*/ 245 h 248"/>
                  <a:gd name="T30" fmla="*/ 1499 w 1624"/>
                  <a:gd name="T31" fmla="*/ 248 h 248"/>
                  <a:gd name="T32" fmla="*/ 124 w 1624"/>
                  <a:gd name="T33" fmla="*/ 248 h 248"/>
                  <a:gd name="T34" fmla="*/ 96 w 1624"/>
                  <a:gd name="T35" fmla="*/ 245 h 248"/>
                  <a:gd name="T36" fmla="*/ 70 w 1624"/>
                  <a:gd name="T37" fmla="*/ 235 h 248"/>
                  <a:gd name="T38" fmla="*/ 46 w 1624"/>
                  <a:gd name="T39" fmla="*/ 220 h 248"/>
                  <a:gd name="T40" fmla="*/ 27 w 1624"/>
                  <a:gd name="T41" fmla="*/ 201 h 248"/>
                  <a:gd name="T42" fmla="*/ 13 w 1624"/>
                  <a:gd name="T43" fmla="*/ 178 h 248"/>
                  <a:gd name="T44" fmla="*/ 3 w 1624"/>
                  <a:gd name="T45" fmla="*/ 152 h 248"/>
                  <a:gd name="T46" fmla="*/ 0 w 1624"/>
                  <a:gd name="T47" fmla="*/ 124 h 248"/>
                  <a:gd name="T48" fmla="*/ 3 w 1624"/>
                  <a:gd name="T49" fmla="*/ 95 h 248"/>
                  <a:gd name="T50" fmla="*/ 13 w 1624"/>
                  <a:gd name="T51" fmla="*/ 69 h 248"/>
                  <a:gd name="T52" fmla="*/ 27 w 1624"/>
                  <a:gd name="T53" fmla="*/ 46 h 248"/>
                  <a:gd name="T54" fmla="*/ 46 w 1624"/>
                  <a:gd name="T55" fmla="*/ 27 h 248"/>
                  <a:gd name="T56" fmla="*/ 70 w 1624"/>
                  <a:gd name="T57" fmla="*/ 12 h 248"/>
                  <a:gd name="T58" fmla="*/ 96 w 1624"/>
                  <a:gd name="T59" fmla="*/ 3 h 248"/>
                  <a:gd name="T60" fmla="*/ 124 w 1624"/>
                  <a:gd name="T61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24" h="248">
                    <a:moveTo>
                      <a:pt x="124" y="0"/>
                    </a:moveTo>
                    <a:lnTo>
                      <a:pt x="1499" y="0"/>
                    </a:lnTo>
                    <a:lnTo>
                      <a:pt x="1528" y="3"/>
                    </a:lnTo>
                    <a:lnTo>
                      <a:pt x="1554" y="12"/>
                    </a:lnTo>
                    <a:lnTo>
                      <a:pt x="1577" y="27"/>
                    </a:lnTo>
                    <a:lnTo>
                      <a:pt x="1596" y="46"/>
                    </a:lnTo>
                    <a:lnTo>
                      <a:pt x="1611" y="69"/>
                    </a:lnTo>
                    <a:lnTo>
                      <a:pt x="1620" y="95"/>
                    </a:lnTo>
                    <a:lnTo>
                      <a:pt x="1624" y="124"/>
                    </a:lnTo>
                    <a:lnTo>
                      <a:pt x="1620" y="152"/>
                    </a:lnTo>
                    <a:lnTo>
                      <a:pt x="1611" y="178"/>
                    </a:lnTo>
                    <a:lnTo>
                      <a:pt x="1596" y="201"/>
                    </a:lnTo>
                    <a:lnTo>
                      <a:pt x="1577" y="220"/>
                    </a:lnTo>
                    <a:lnTo>
                      <a:pt x="1554" y="235"/>
                    </a:lnTo>
                    <a:lnTo>
                      <a:pt x="1528" y="245"/>
                    </a:lnTo>
                    <a:lnTo>
                      <a:pt x="1499" y="248"/>
                    </a:lnTo>
                    <a:lnTo>
                      <a:pt x="124" y="248"/>
                    </a:lnTo>
                    <a:lnTo>
                      <a:pt x="96" y="245"/>
                    </a:lnTo>
                    <a:lnTo>
                      <a:pt x="70" y="235"/>
                    </a:lnTo>
                    <a:lnTo>
                      <a:pt x="46" y="220"/>
                    </a:lnTo>
                    <a:lnTo>
                      <a:pt x="27" y="201"/>
                    </a:lnTo>
                    <a:lnTo>
                      <a:pt x="13" y="178"/>
                    </a:lnTo>
                    <a:lnTo>
                      <a:pt x="3" y="152"/>
                    </a:lnTo>
                    <a:lnTo>
                      <a:pt x="0" y="124"/>
                    </a:lnTo>
                    <a:lnTo>
                      <a:pt x="3" y="95"/>
                    </a:lnTo>
                    <a:lnTo>
                      <a:pt x="13" y="69"/>
                    </a:lnTo>
                    <a:lnTo>
                      <a:pt x="27" y="46"/>
                    </a:lnTo>
                    <a:lnTo>
                      <a:pt x="46" y="27"/>
                    </a:lnTo>
                    <a:lnTo>
                      <a:pt x="70" y="12"/>
                    </a:lnTo>
                    <a:lnTo>
                      <a:pt x="96" y="3"/>
                    </a:lnTo>
                    <a:lnTo>
                      <a:pt x="1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1262063" y="1016000"/>
                <a:ext cx="858838" cy="131763"/>
              </a:xfrm>
              <a:custGeom>
                <a:avLst/>
                <a:gdLst>
                  <a:gd name="T0" fmla="*/ 124 w 1624"/>
                  <a:gd name="T1" fmla="*/ 0 h 249"/>
                  <a:gd name="T2" fmla="*/ 1499 w 1624"/>
                  <a:gd name="T3" fmla="*/ 0 h 249"/>
                  <a:gd name="T4" fmla="*/ 1528 w 1624"/>
                  <a:gd name="T5" fmla="*/ 4 h 249"/>
                  <a:gd name="T6" fmla="*/ 1554 w 1624"/>
                  <a:gd name="T7" fmla="*/ 13 h 249"/>
                  <a:gd name="T8" fmla="*/ 1577 w 1624"/>
                  <a:gd name="T9" fmla="*/ 27 h 249"/>
                  <a:gd name="T10" fmla="*/ 1596 w 1624"/>
                  <a:gd name="T11" fmla="*/ 47 h 249"/>
                  <a:gd name="T12" fmla="*/ 1611 w 1624"/>
                  <a:gd name="T13" fmla="*/ 70 h 249"/>
                  <a:gd name="T14" fmla="*/ 1620 w 1624"/>
                  <a:gd name="T15" fmla="*/ 96 h 249"/>
                  <a:gd name="T16" fmla="*/ 1624 w 1624"/>
                  <a:gd name="T17" fmla="*/ 124 h 249"/>
                  <a:gd name="T18" fmla="*/ 1620 w 1624"/>
                  <a:gd name="T19" fmla="*/ 153 h 249"/>
                  <a:gd name="T20" fmla="*/ 1611 w 1624"/>
                  <a:gd name="T21" fmla="*/ 179 h 249"/>
                  <a:gd name="T22" fmla="*/ 1596 w 1624"/>
                  <a:gd name="T23" fmla="*/ 202 h 249"/>
                  <a:gd name="T24" fmla="*/ 1577 w 1624"/>
                  <a:gd name="T25" fmla="*/ 221 h 249"/>
                  <a:gd name="T26" fmla="*/ 1554 w 1624"/>
                  <a:gd name="T27" fmla="*/ 236 h 249"/>
                  <a:gd name="T28" fmla="*/ 1528 w 1624"/>
                  <a:gd name="T29" fmla="*/ 245 h 249"/>
                  <a:gd name="T30" fmla="*/ 1499 w 1624"/>
                  <a:gd name="T31" fmla="*/ 249 h 249"/>
                  <a:gd name="T32" fmla="*/ 124 w 1624"/>
                  <a:gd name="T33" fmla="*/ 249 h 249"/>
                  <a:gd name="T34" fmla="*/ 96 w 1624"/>
                  <a:gd name="T35" fmla="*/ 245 h 249"/>
                  <a:gd name="T36" fmla="*/ 70 w 1624"/>
                  <a:gd name="T37" fmla="*/ 236 h 249"/>
                  <a:gd name="T38" fmla="*/ 46 w 1624"/>
                  <a:gd name="T39" fmla="*/ 221 h 249"/>
                  <a:gd name="T40" fmla="*/ 27 w 1624"/>
                  <a:gd name="T41" fmla="*/ 202 h 249"/>
                  <a:gd name="T42" fmla="*/ 13 w 1624"/>
                  <a:gd name="T43" fmla="*/ 179 h 249"/>
                  <a:gd name="T44" fmla="*/ 3 w 1624"/>
                  <a:gd name="T45" fmla="*/ 153 h 249"/>
                  <a:gd name="T46" fmla="*/ 0 w 1624"/>
                  <a:gd name="T47" fmla="*/ 124 h 249"/>
                  <a:gd name="T48" fmla="*/ 3 w 1624"/>
                  <a:gd name="T49" fmla="*/ 96 h 249"/>
                  <a:gd name="T50" fmla="*/ 13 w 1624"/>
                  <a:gd name="T51" fmla="*/ 70 h 249"/>
                  <a:gd name="T52" fmla="*/ 27 w 1624"/>
                  <a:gd name="T53" fmla="*/ 47 h 249"/>
                  <a:gd name="T54" fmla="*/ 46 w 1624"/>
                  <a:gd name="T55" fmla="*/ 27 h 249"/>
                  <a:gd name="T56" fmla="*/ 70 w 1624"/>
                  <a:gd name="T57" fmla="*/ 13 h 249"/>
                  <a:gd name="T58" fmla="*/ 96 w 1624"/>
                  <a:gd name="T59" fmla="*/ 4 h 249"/>
                  <a:gd name="T60" fmla="*/ 124 w 1624"/>
                  <a:gd name="T6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24" h="249">
                    <a:moveTo>
                      <a:pt x="124" y="0"/>
                    </a:moveTo>
                    <a:lnTo>
                      <a:pt x="1499" y="0"/>
                    </a:lnTo>
                    <a:lnTo>
                      <a:pt x="1528" y="4"/>
                    </a:lnTo>
                    <a:lnTo>
                      <a:pt x="1554" y="13"/>
                    </a:lnTo>
                    <a:lnTo>
                      <a:pt x="1577" y="27"/>
                    </a:lnTo>
                    <a:lnTo>
                      <a:pt x="1596" y="47"/>
                    </a:lnTo>
                    <a:lnTo>
                      <a:pt x="1611" y="70"/>
                    </a:lnTo>
                    <a:lnTo>
                      <a:pt x="1620" y="96"/>
                    </a:lnTo>
                    <a:lnTo>
                      <a:pt x="1624" y="124"/>
                    </a:lnTo>
                    <a:lnTo>
                      <a:pt x="1620" y="153"/>
                    </a:lnTo>
                    <a:lnTo>
                      <a:pt x="1611" y="179"/>
                    </a:lnTo>
                    <a:lnTo>
                      <a:pt x="1596" y="202"/>
                    </a:lnTo>
                    <a:lnTo>
                      <a:pt x="1577" y="221"/>
                    </a:lnTo>
                    <a:lnTo>
                      <a:pt x="1554" y="236"/>
                    </a:lnTo>
                    <a:lnTo>
                      <a:pt x="1528" y="245"/>
                    </a:lnTo>
                    <a:lnTo>
                      <a:pt x="1499" y="249"/>
                    </a:lnTo>
                    <a:lnTo>
                      <a:pt x="124" y="249"/>
                    </a:lnTo>
                    <a:lnTo>
                      <a:pt x="96" y="245"/>
                    </a:lnTo>
                    <a:lnTo>
                      <a:pt x="70" y="236"/>
                    </a:lnTo>
                    <a:lnTo>
                      <a:pt x="46" y="221"/>
                    </a:lnTo>
                    <a:lnTo>
                      <a:pt x="27" y="202"/>
                    </a:lnTo>
                    <a:lnTo>
                      <a:pt x="13" y="179"/>
                    </a:lnTo>
                    <a:lnTo>
                      <a:pt x="3" y="153"/>
                    </a:lnTo>
                    <a:lnTo>
                      <a:pt x="0" y="124"/>
                    </a:lnTo>
                    <a:lnTo>
                      <a:pt x="3" y="96"/>
                    </a:lnTo>
                    <a:lnTo>
                      <a:pt x="13" y="70"/>
                    </a:lnTo>
                    <a:lnTo>
                      <a:pt x="27" y="47"/>
                    </a:lnTo>
                    <a:lnTo>
                      <a:pt x="46" y="27"/>
                    </a:lnTo>
                    <a:lnTo>
                      <a:pt x="70" y="13"/>
                    </a:lnTo>
                    <a:lnTo>
                      <a:pt x="96" y="4"/>
                    </a:lnTo>
                    <a:lnTo>
                      <a:pt x="1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3" name="직사각형 52"/>
          <p:cNvSpPr/>
          <p:nvPr/>
        </p:nvSpPr>
        <p:spPr>
          <a:xfrm>
            <a:off x="234203" y="2401103"/>
            <a:ext cx="209536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04040"/>
                </a:solidFill>
              </a:rPr>
              <a:t>설문 내용 생성</a:t>
            </a:r>
            <a:endParaRPr lang="en-US" altLang="ko-KR" sz="14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/>
              <a:t>웹에서 설정한 설문 폼에 대한 설정 데이터가 </a:t>
            </a:r>
            <a:r>
              <a:rPr lang="en-US" altLang="ko-KR" sz="1100" dirty="0"/>
              <a:t>ARTIK Cloud </a:t>
            </a:r>
            <a:r>
              <a:rPr lang="ko-KR" altLang="en-US" sz="1100" dirty="0"/>
              <a:t>에 저장되는지 여부 판단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404040"/>
              </a:solidFill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948502" y="2057168"/>
            <a:ext cx="2498752" cy="1492541"/>
            <a:chOff x="1322166" y="1369760"/>
            <a:chExt cx="3331669" cy="1990055"/>
          </a:xfrm>
        </p:grpSpPr>
        <p:sp>
          <p:nvSpPr>
            <p:cNvPr id="59" name="원호 58"/>
            <p:cNvSpPr/>
            <p:nvPr/>
          </p:nvSpPr>
          <p:spPr>
            <a:xfrm>
              <a:off x="2224981" y="1375517"/>
              <a:ext cx="590510" cy="590510"/>
            </a:xfrm>
            <a:prstGeom prst="arc">
              <a:avLst>
                <a:gd name="adj1" fmla="val 16641172"/>
                <a:gd name="adj2" fmla="val 18765295"/>
              </a:avLst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322166" y="1369760"/>
              <a:ext cx="1224000" cy="10290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 flipH="1" flipV="1">
              <a:off x="2711269" y="1447732"/>
              <a:ext cx="1942566" cy="1912083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직사각형 66"/>
          <p:cNvSpPr/>
          <p:nvPr/>
        </p:nvSpPr>
        <p:spPr>
          <a:xfrm>
            <a:off x="223252" y="4880917"/>
            <a:ext cx="24245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04040"/>
                </a:solidFill>
              </a:rPr>
              <a:t>웹</a:t>
            </a:r>
            <a:r>
              <a:rPr lang="en-US" altLang="ko-KR" sz="1400" b="1" dirty="0">
                <a:solidFill>
                  <a:srgbClr val="404040"/>
                </a:solidFill>
              </a:rPr>
              <a:t>/</a:t>
            </a:r>
            <a:r>
              <a:rPr lang="ko-KR" altLang="en-US" sz="1400" b="1" dirty="0">
                <a:solidFill>
                  <a:srgbClr val="404040"/>
                </a:solidFill>
              </a:rPr>
              <a:t>설문기기에서 설문 제시</a:t>
            </a:r>
            <a:endParaRPr lang="en-US" altLang="ko-KR" sz="14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/>
              <a:t>ARTIK Cloud </a:t>
            </a:r>
            <a:r>
              <a:rPr lang="ko-KR" altLang="en-US" sz="1100" dirty="0"/>
              <a:t>에 저장되어 있는 설정 데이터로 웹</a:t>
            </a:r>
            <a:r>
              <a:rPr lang="en-US" altLang="ko-KR" sz="1100" dirty="0"/>
              <a:t>/</a:t>
            </a:r>
            <a:r>
              <a:rPr lang="ko-KR" altLang="en-US" sz="1100" dirty="0"/>
              <a:t>설문기기에서 설문 생성 및 실행 가능 여부 판단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404040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 flipV="1">
            <a:off x="1403648" y="3901514"/>
            <a:ext cx="2556658" cy="740227"/>
            <a:chOff x="1177329" y="1369759"/>
            <a:chExt cx="3408874" cy="2531303"/>
          </a:xfrm>
        </p:grpSpPr>
        <p:sp>
          <p:nvSpPr>
            <p:cNvPr id="69" name="원호 68"/>
            <p:cNvSpPr/>
            <p:nvPr/>
          </p:nvSpPr>
          <p:spPr>
            <a:xfrm>
              <a:off x="2224981" y="1375519"/>
              <a:ext cx="590510" cy="590511"/>
            </a:xfrm>
            <a:prstGeom prst="arc">
              <a:avLst>
                <a:gd name="adj1" fmla="val 16994252"/>
                <a:gd name="adj2" fmla="val 18765295"/>
              </a:avLst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70" name="직선 연결선 69"/>
            <p:cNvCxnSpPr>
              <a:cxnSpLocks/>
              <a:endCxn id="69" idx="2"/>
            </p:cNvCxnSpPr>
            <p:nvPr/>
          </p:nvCxnSpPr>
          <p:spPr>
            <a:xfrm>
              <a:off x="1177329" y="1375518"/>
              <a:ext cx="1443036" cy="17498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>
              <a:cxnSpLocks/>
            </p:cNvCxnSpPr>
            <p:nvPr/>
          </p:nvCxnSpPr>
          <p:spPr>
            <a:xfrm flipH="1" flipV="1">
              <a:off x="2620365" y="1369759"/>
              <a:ext cx="1965838" cy="2531303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직사각형 74"/>
          <p:cNvSpPr/>
          <p:nvPr/>
        </p:nvSpPr>
        <p:spPr>
          <a:xfrm>
            <a:off x="6565822" y="1609872"/>
            <a:ext cx="2385904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rgbClr val="404040"/>
                </a:solidFill>
              </a:rPr>
              <a:t>설문 진행속도</a:t>
            </a:r>
            <a:r>
              <a:rPr lang="en-US" altLang="ko-KR" sz="1400" b="1" dirty="0">
                <a:solidFill>
                  <a:srgbClr val="404040"/>
                </a:solidFill>
              </a:rPr>
              <a:t>/</a:t>
            </a:r>
            <a:r>
              <a:rPr lang="ko-KR" altLang="en-US" sz="1400" b="1" dirty="0">
                <a:solidFill>
                  <a:srgbClr val="404040"/>
                </a:solidFill>
              </a:rPr>
              <a:t>얼굴의 방향에 따른 집중도 판단</a:t>
            </a:r>
            <a:endParaRPr lang="en-US" altLang="ko-KR" sz="1400" b="1" dirty="0">
              <a:solidFill>
                <a:srgbClr val="40404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 flipH="1">
            <a:off x="4890545" y="1252724"/>
            <a:ext cx="2993823" cy="2174108"/>
            <a:chOff x="1298869" y="1375517"/>
            <a:chExt cx="3991763" cy="2898810"/>
          </a:xfrm>
        </p:grpSpPr>
        <p:sp>
          <p:nvSpPr>
            <p:cNvPr id="77" name="원호 76"/>
            <p:cNvSpPr/>
            <p:nvPr/>
          </p:nvSpPr>
          <p:spPr>
            <a:xfrm>
              <a:off x="2224981" y="1375517"/>
              <a:ext cx="590510" cy="590510"/>
            </a:xfrm>
            <a:prstGeom prst="arc">
              <a:avLst>
                <a:gd name="adj1" fmla="val 16641172"/>
                <a:gd name="adj2" fmla="val 18765295"/>
              </a:avLst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78" name="직선 연결선 77"/>
            <p:cNvCxnSpPr>
              <a:cxnSpLocks/>
            </p:cNvCxnSpPr>
            <p:nvPr/>
          </p:nvCxnSpPr>
          <p:spPr>
            <a:xfrm flipV="1">
              <a:off x="1298869" y="1380051"/>
              <a:ext cx="1247296" cy="10288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>
              <a:cxnSpLocks/>
            </p:cNvCxnSpPr>
            <p:nvPr/>
          </p:nvCxnSpPr>
          <p:spPr>
            <a:xfrm flipH="1" flipV="1">
              <a:off x="2711268" y="1447733"/>
              <a:ext cx="2579364" cy="2826594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/>
          <p:cNvSpPr/>
          <p:nvPr/>
        </p:nvSpPr>
        <p:spPr>
          <a:xfrm>
            <a:off x="7160846" y="4641741"/>
            <a:ext cx="179543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rgbClr val="404040"/>
                </a:solidFill>
              </a:rPr>
              <a:t>관심도</a:t>
            </a:r>
            <a:r>
              <a:rPr lang="en-US" altLang="ko-KR" sz="1400" b="1" dirty="0">
                <a:solidFill>
                  <a:srgbClr val="404040"/>
                </a:solidFill>
              </a:rPr>
              <a:t>/</a:t>
            </a:r>
            <a:r>
              <a:rPr lang="ko-KR" altLang="en-US" sz="1400" b="1" dirty="0">
                <a:solidFill>
                  <a:srgbClr val="404040"/>
                </a:solidFill>
              </a:rPr>
              <a:t>긍정도 분석 결과 제시</a:t>
            </a:r>
            <a:endParaRPr lang="en-US" altLang="ko-KR" sz="1400" b="1" dirty="0">
              <a:solidFill>
                <a:srgbClr val="404040"/>
              </a:solidFill>
            </a:endParaRPr>
          </a:p>
          <a:p>
            <a:pPr algn="r">
              <a:lnSpc>
                <a:spcPct val="150000"/>
              </a:lnSpc>
            </a:pPr>
            <a:endParaRPr lang="ko-KR" altLang="en-US" sz="1100" dirty="0"/>
          </a:p>
          <a:p>
            <a:pPr algn="r">
              <a:lnSpc>
                <a:spcPct val="150000"/>
              </a:lnSpc>
            </a:pPr>
            <a:r>
              <a:rPr lang="ko-KR" altLang="en-US" sz="1100" b="1" dirty="0">
                <a:solidFill>
                  <a:srgbClr val="404040"/>
                </a:solidFill>
              </a:rPr>
              <a:t> </a:t>
            </a:r>
            <a:endParaRPr lang="en-US" altLang="ko-KR" sz="1100" b="1" dirty="0">
              <a:solidFill>
                <a:srgbClr val="40404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2E7FC30-3FEA-4FB3-A556-0E9C7210275B}"/>
              </a:ext>
            </a:extLst>
          </p:cNvPr>
          <p:cNvSpPr txBox="1"/>
          <p:nvPr/>
        </p:nvSpPr>
        <p:spPr>
          <a:xfrm>
            <a:off x="107504" y="144509"/>
            <a:ext cx="5165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개발목표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정량적 구현 목표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C918C4F-CA8F-477D-B41B-64664AF137AF}"/>
              </a:ext>
            </a:extLst>
          </p:cNvPr>
          <p:cNvGrpSpPr/>
          <p:nvPr/>
        </p:nvGrpSpPr>
        <p:grpSpPr>
          <a:xfrm flipH="1" flipV="1">
            <a:off x="5746955" y="4417653"/>
            <a:ext cx="2191934" cy="796319"/>
            <a:chOff x="1207866" y="1369782"/>
            <a:chExt cx="2922579" cy="1061737"/>
          </a:xfrm>
        </p:grpSpPr>
        <p:sp>
          <p:nvSpPr>
            <p:cNvPr id="64" name="원호 63">
              <a:extLst>
                <a:ext uri="{FF2B5EF4-FFF2-40B4-BE49-F238E27FC236}">
                  <a16:creationId xmlns:a16="http://schemas.microsoft.com/office/drawing/2014/main" id="{5CA3C545-D023-4A5E-AA5B-BCD93B2B61FF}"/>
                </a:ext>
              </a:extLst>
            </p:cNvPr>
            <p:cNvSpPr/>
            <p:nvPr/>
          </p:nvSpPr>
          <p:spPr>
            <a:xfrm>
              <a:off x="2224981" y="1375517"/>
              <a:ext cx="590510" cy="590510"/>
            </a:xfrm>
            <a:prstGeom prst="arc">
              <a:avLst>
                <a:gd name="adj1" fmla="val 16994252"/>
                <a:gd name="adj2" fmla="val 18765295"/>
              </a:avLst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05C5C8C-DEC0-48E4-BDF6-A072B5386479}"/>
                </a:ext>
              </a:extLst>
            </p:cNvPr>
            <p:cNvCxnSpPr>
              <a:cxnSpLocks/>
            </p:cNvCxnSpPr>
            <p:nvPr/>
          </p:nvCxnSpPr>
          <p:spPr>
            <a:xfrm>
              <a:off x="1207866" y="1369760"/>
              <a:ext cx="1357534" cy="10290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E9DA670-A642-4E22-9D77-E984FF65B3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11269" y="1447732"/>
              <a:ext cx="1419176" cy="983787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3110D90-3A65-44B8-8DE2-2D2D2795D9AF}"/>
              </a:ext>
            </a:extLst>
          </p:cNvPr>
          <p:cNvSpPr/>
          <p:nvPr/>
        </p:nvSpPr>
        <p:spPr>
          <a:xfrm>
            <a:off x="6175476" y="2278680"/>
            <a:ext cx="273612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dirty="0"/>
              <a:t>설문 기기에서 터치를 통한 설문을 진행</a:t>
            </a:r>
            <a:r>
              <a:rPr lang="en-US" altLang="ko-KR" sz="1100" dirty="0"/>
              <a:t>/</a:t>
            </a:r>
            <a:r>
              <a:rPr lang="ko-KR" altLang="en-US" sz="1100" dirty="0"/>
              <a:t>카메라로 영상처리한 얼굴의 방향 및   움직임으로 집중도를 판단했을 때</a:t>
            </a:r>
          </a:p>
          <a:p>
            <a:pPr algn="r">
              <a:lnSpc>
                <a:spcPct val="150000"/>
              </a:lnSpc>
            </a:pPr>
            <a:r>
              <a:rPr lang="ko-KR" altLang="en-US" sz="1100" dirty="0"/>
              <a:t> 정확도 </a:t>
            </a:r>
            <a:r>
              <a:rPr lang="en-US" altLang="ko-KR" sz="1100" dirty="0"/>
              <a:t>80% </a:t>
            </a:r>
            <a:r>
              <a:rPr lang="ko-KR" altLang="en-US" sz="1100" dirty="0"/>
              <a:t>이상의 결과</a:t>
            </a:r>
            <a:endParaRPr lang="en-US" altLang="ko-KR" sz="1100" b="1" dirty="0">
              <a:solidFill>
                <a:srgbClr val="40404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A078B9-44AC-47FE-9B38-CE9910C5A24E}"/>
              </a:ext>
            </a:extLst>
          </p:cNvPr>
          <p:cNvSpPr/>
          <p:nvPr/>
        </p:nvSpPr>
        <p:spPr>
          <a:xfrm>
            <a:off x="6747916" y="5290639"/>
            <a:ext cx="2208368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dirty="0"/>
              <a:t>Google Trend/Tweeter</a:t>
            </a:r>
            <a:r>
              <a:rPr lang="ko-KR" altLang="en-US" sz="1100" dirty="0"/>
              <a:t> </a:t>
            </a:r>
            <a:r>
              <a:rPr lang="en-US" altLang="ko-KR" sz="1100" dirty="0"/>
              <a:t>API </a:t>
            </a:r>
            <a:r>
              <a:rPr lang="ko-KR" altLang="en-US" sz="1100" dirty="0"/>
              <a:t>로 설문 주제에 대한 키워드 </a:t>
            </a:r>
            <a:br>
              <a:rPr lang="en-US" altLang="ko-KR" sz="1100" dirty="0"/>
            </a:br>
            <a:r>
              <a:rPr lang="ko-KR" altLang="en-US" sz="1100" dirty="0"/>
              <a:t>관심도 및 긍정도 결과를 </a:t>
            </a:r>
            <a:endParaRPr lang="en-US" altLang="ko-KR" sz="1100" dirty="0"/>
          </a:p>
          <a:p>
            <a:pPr algn="r">
              <a:lnSpc>
                <a:spcPct val="150000"/>
              </a:lnSpc>
            </a:pPr>
            <a:r>
              <a:rPr lang="ko-KR" altLang="en-US" sz="1100" dirty="0"/>
              <a:t>텍스트 표현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57" name="모서리가 둥근 직사각형 4">
            <a:extLst>
              <a:ext uri="{FF2B5EF4-FFF2-40B4-BE49-F238E27FC236}">
                <a16:creationId xmlns:a16="http://schemas.microsoft.com/office/drawing/2014/main" id="{25F4509D-88AD-4156-9F0F-237AC42095A1}"/>
              </a:ext>
            </a:extLst>
          </p:cNvPr>
          <p:cNvSpPr/>
          <p:nvPr/>
        </p:nvSpPr>
        <p:spPr>
          <a:xfrm>
            <a:off x="3685328" y="1093877"/>
            <a:ext cx="2274425" cy="4049693"/>
          </a:xfrm>
          <a:prstGeom prst="roundRect">
            <a:avLst>
              <a:gd name="adj" fmla="val 11685"/>
            </a:avLst>
          </a:prstGeom>
          <a:solidFill>
            <a:srgbClr val="B4C2CB"/>
          </a:solidFill>
          <a:ln>
            <a:noFill/>
          </a:ln>
          <a:effectLst>
            <a:outerShdw blurRad="330200" dist="482600" dir="9000000" algn="tr" rotWithShape="0">
              <a:prstClr val="black">
                <a:alpha val="40000"/>
              </a:prstClr>
            </a:outerShdw>
          </a:effectLst>
          <a:scene3d>
            <a:camera prst="isometricOffAxis1Top">
              <a:rot lat="19670465" lon="18083445" rev="3818436"/>
            </a:camera>
            <a:lightRig rig="threePt" dir="t"/>
          </a:scene3d>
          <a:sp3d>
            <a:bevelB w="0" h="1206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0" name="모서리가 둥근 직사각형 4">
            <a:extLst>
              <a:ext uri="{FF2B5EF4-FFF2-40B4-BE49-F238E27FC236}">
                <a16:creationId xmlns:a16="http://schemas.microsoft.com/office/drawing/2014/main" id="{44683683-5484-4DB4-B617-2478B4A5D49C}"/>
              </a:ext>
            </a:extLst>
          </p:cNvPr>
          <p:cNvSpPr/>
          <p:nvPr/>
        </p:nvSpPr>
        <p:spPr>
          <a:xfrm>
            <a:off x="5320610" y="3568408"/>
            <a:ext cx="914248" cy="399332"/>
          </a:xfrm>
          <a:prstGeom prst="roundRect">
            <a:avLst>
              <a:gd name="adj" fmla="val 11685"/>
            </a:avLst>
          </a:prstGeom>
          <a:solidFill>
            <a:srgbClr val="98A6B1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isometricOffAxis1Top">
              <a:rot lat="19670465" lon="18083445" rev="3818436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73" name="모서리가 둥근 직사각형 5">
            <a:extLst>
              <a:ext uri="{FF2B5EF4-FFF2-40B4-BE49-F238E27FC236}">
                <a16:creationId xmlns:a16="http://schemas.microsoft.com/office/drawing/2014/main" id="{5E7C0775-CA72-4F08-AA14-C03C7C01FBF3}"/>
              </a:ext>
            </a:extLst>
          </p:cNvPr>
          <p:cNvSpPr/>
          <p:nvPr/>
        </p:nvSpPr>
        <p:spPr>
          <a:xfrm>
            <a:off x="3798547" y="1748584"/>
            <a:ext cx="1313296" cy="2636859"/>
          </a:xfrm>
          <a:prstGeom prst="roundRect">
            <a:avLst>
              <a:gd name="adj" fmla="val 0"/>
            </a:avLst>
          </a:prstGeom>
          <a:solidFill>
            <a:srgbClr val="3A485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isometricOffAxis1Top">
              <a:rot lat="19670465" lon="18083445" rev="3818436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haroni" panose="02010803020104030203" pitchFamily="2" charset="-79"/>
              </a:rPr>
              <a:t>Survey</a:t>
            </a:r>
            <a:r>
              <a:rPr lang="en-US" altLang="ko-KR" sz="2000" b="1" i="1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cs typeface="Aharoni" panose="02010803020104030203" pitchFamily="2" charset="-79"/>
              </a:rPr>
              <a:t>Platform</a:t>
            </a:r>
            <a:endParaRPr lang="ko-KR" altLang="en-US" sz="20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4" name="모서리가 둥근 직사각형 5">
            <a:extLst>
              <a:ext uri="{FF2B5EF4-FFF2-40B4-BE49-F238E27FC236}">
                <a16:creationId xmlns:a16="http://schemas.microsoft.com/office/drawing/2014/main" id="{BD843930-61ED-4DB8-AA62-FA55E43F11D9}"/>
              </a:ext>
            </a:extLst>
          </p:cNvPr>
          <p:cNvSpPr/>
          <p:nvPr/>
        </p:nvSpPr>
        <p:spPr>
          <a:xfrm>
            <a:off x="5107868" y="1914555"/>
            <a:ext cx="430182" cy="1998598"/>
          </a:xfrm>
          <a:prstGeom prst="roundRect">
            <a:avLst>
              <a:gd name="adj" fmla="val 0"/>
            </a:avLst>
          </a:prstGeom>
          <a:solidFill>
            <a:srgbClr val="98A6B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isometricOffAxis1Top">
              <a:rot lat="19670465" lon="18083445" rev="3818436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rgbClr val="404040"/>
              </a:solidFill>
              <a:cs typeface="Aharoni" panose="02010803020104030203" pitchFamily="2" charset="-79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757578B-9CFA-4098-9903-ABC17E8FAAA6}"/>
              </a:ext>
            </a:extLst>
          </p:cNvPr>
          <p:cNvSpPr/>
          <p:nvPr/>
        </p:nvSpPr>
        <p:spPr>
          <a:xfrm>
            <a:off x="4034030" y="2195437"/>
            <a:ext cx="430182" cy="377359"/>
          </a:xfrm>
          <a:prstGeom prst="ellipse">
            <a:avLst/>
          </a:prstGeom>
          <a:solidFill>
            <a:srgbClr val="98A6B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>
              <a:rot lat="19668000" lon="18084000" rev="381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F54789D-3055-4C86-B51B-DD2B7347DBA3}"/>
              </a:ext>
            </a:extLst>
          </p:cNvPr>
          <p:cNvCxnSpPr>
            <a:cxnSpLocks/>
          </p:cNvCxnSpPr>
          <p:nvPr/>
        </p:nvCxnSpPr>
        <p:spPr>
          <a:xfrm>
            <a:off x="4165541" y="2382784"/>
            <a:ext cx="183751" cy="1"/>
          </a:xfrm>
          <a:prstGeom prst="line">
            <a:avLst/>
          </a:prstGeom>
          <a:ln w="34925">
            <a:solidFill>
              <a:srgbClr val="3A4852"/>
            </a:solidFill>
          </a:ln>
          <a:scene3d>
            <a:camera prst="orthographicFront">
              <a:rot lat="19668000" lon="18084000" rev="3816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086265C-04AF-46E7-85DF-DA618EE4AF79}"/>
              </a:ext>
            </a:extLst>
          </p:cNvPr>
          <p:cNvSpPr/>
          <p:nvPr/>
        </p:nvSpPr>
        <p:spPr>
          <a:xfrm>
            <a:off x="4842868" y="2659315"/>
            <a:ext cx="68575" cy="83347"/>
          </a:xfrm>
          <a:prstGeom prst="rect">
            <a:avLst/>
          </a:prstGeom>
          <a:solidFill>
            <a:srgbClr val="3A4852"/>
          </a:solidFill>
          <a:ln>
            <a:noFill/>
          </a:ln>
          <a:scene3d>
            <a:camera prst="orthographicFront">
              <a:rot lat="19668000" lon="18084000" rev="381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C1E697C-C73B-428A-B822-3CC92571C0CD}"/>
              </a:ext>
            </a:extLst>
          </p:cNvPr>
          <p:cNvSpPr/>
          <p:nvPr/>
        </p:nvSpPr>
        <p:spPr>
          <a:xfrm>
            <a:off x="5293278" y="2871769"/>
            <a:ext cx="68575" cy="83347"/>
          </a:xfrm>
          <a:prstGeom prst="rect">
            <a:avLst/>
          </a:prstGeom>
          <a:solidFill>
            <a:srgbClr val="3A4852"/>
          </a:solidFill>
          <a:ln>
            <a:noFill/>
          </a:ln>
          <a:scene3d>
            <a:camera prst="orthographicFront">
              <a:rot lat="19668000" lon="18084000" rev="381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41BC41-0431-47B3-9B1F-24695AC5B5AD}"/>
              </a:ext>
            </a:extLst>
          </p:cNvPr>
          <p:cNvSpPr/>
          <p:nvPr/>
        </p:nvSpPr>
        <p:spPr>
          <a:xfrm>
            <a:off x="5734475" y="3099799"/>
            <a:ext cx="68575" cy="83347"/>
          </a:xfrm>
          <a:prstGeom prst="rect">
            <a:avLst/>
          </a:prstGeom>
          <a:solidFill>
            <a:srgbClr val="3A4852"/>
          </a:solidFill>
          <a:ln>
            <a:noFill/>
          </a:ln>
          <a:scene3d>
            <a:camera prst="orthographicFront">
              <a:rot lat="19668000" lon="18084000" rev="381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370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화살표 연결선 2"/>
          <p:cNvCxnSpPr/>
          <p:nvPr/>
        </p:nvCxnSpPr>
        <p:spPr>
          <a:xfrm>
            <a:off x="233646" y="1289207"/>
            <a:ext cx="7290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이등변 삼각형 1"/>
          <p:cNvSpPr/>
          <p:nvPr/>
        </p:nvSpPr>
        <p:spPr>
          <a:xfrm rot="5400000">
            <a:off x="3102271" y="2753541"/>
            <a:ext cx="1419225" cy="1223470"/>
          </a:xfrm>
          <a:prstGeom prst="triangle">
            <a:avLst/>
          </a:prstGeom>
          <a:solidFill>
            <a:srgbClr val="2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4" name="이등변 삼각형 13"/>
          <p:cNvSpPr/>
          <p:nvPr/>
        </p:nvSpPr>
        <p:spPr>
          <a:xfrm rot="9000000">
            <a:off x="3450742" y="2155202"/>
            <a:ext cx="1419225" cy="1223470"/>
          </a:xfrm>
          <a:prstGeom prst="triangle">
            <a:avLst/>
          </a:prstGeom>
          <a:solidFill>
            <a:srgbClr val="CCD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이등변 삼각형 14"/>
          <p:cNvSpPr/>
          <p:nvPr/>
        </p:nvSpPr>
        <p:spPr>
          <a:xfrm rot="12600000">
            <a:off x="4174641" y="2146113"/>
            <a:ext cx="1419225" cy="1223470"/>
          </a:xfrm>
          <a:prstGeom prst="triangle">
            <a:avLst/>
          </a:prstGeom>
          <a:solidFill>
            <a:srgbClr val="8E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7" name="이등변 삼각형 16"/>
          <p:cNvSpPr/>
          <p:nvPr/>
        </p:nvSpPr>
        <p:spPr>
          <a:xfrm rot="16200000">
            <a:off x="4562906" y="2753540"/>
            <a:ext cx="1419225" cy="1223470"/>
          </a:xfrm>
          <a:prstGeom prst="triangle">
            <a:avLst/>
          </a:prstGeom>
          <a:solidFill>
            <a:srgbClr val="2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9" name="이등변 삼각형 18"/>
          <p:cNvSpPr/>
          <p:nvPr/>
        </p:nvSpPr>
        <p:spPr>
          <a:xfrm rot="19800000">
            <a:off x="4214436" y="3373559"/>
            <a:ext cx="1419225" cy="1223470"/>
          </a:xfrm>
          <a:prstGeom prst="triangle">
            <a:avLst/>
          </a:prstGeom>
          <a:solidFill>
            <a:srgbClr val="2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2" name="직사각형 21"/>
          <p:cNvSpPr/>
          <p:nvPr/>
        </p:nvSpPr>
        <p:spPr>
          <a:xfrm>
            <a:off x="731124" y="4074888"/>
            <a:ext cx="228277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클라이언트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ARTIK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응답자가 클라이언트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ARTIK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연결 되었는지 확인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집중도 분석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관심도와 긍정도 분석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420893" y="3593226"/>
            <a:ext cx="1485000" cy="98414"/>
          </a:xfrm>
          <a:prstGeom prst="roundRect">
            <a:avLst>
              <a:gd name="adj" fmla="val 50000"/>
            </a:avLst>
          </a:prstGeom>
          <a:solidFill>
            <a:srgbClr val="CCD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20893" y="3593226"/>
            <a:ext cx="1350000" cy="98414"/>
          </a:xfrm>
          <a:prstGeom prst="roundRect">
            <a:avLst>
              <a:gd name="adj" fmla="val 50000"/>
            </a:avLst>
          </a:prstGeom>
          <a:solidFill>
            <a:srgbClr val="2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54787" y="1759635"/>
            <a:ext cx="1485000" cy="98414"/>
          </a:xfrm>
          <a:prstGeom prst="roundRect">
            <a:avLst>
              <a:gd name="adj" fmla="val 50000"/>
            </a:avLst>
          </a:prstGeom>
          <a:solidFill>
            <a:srgbClr val="CCD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966347" y="1759635"/>
            <a:ext cx="367726" cy="98414"/>
          </a:xfrm>
          <a:prstGeom prst="roundRect">
            <a:avLst>
              <a:gd name="adj" fmla="val 50000"/>
            </a:avLst>
          </a:prstGeom>
          <a:solidFill>
            <a:srgbClr val="2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826306" y="3945182"/>
            <a:ext cx="1485000" cy="98414"/>
          </a:xfrm>
          <a:prstGeom prst="roundRect">
            <a:avLst>
              <a:gd name="adj" fmla="val 50000"/>
            </a:avLst>
          </a:prstGeom>
          <a:solidFill>
            <a:srgbClr val="CCD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829114" y="3945181"/>
            <a:ext cx="645359" cy="94356"/>
          </a:xfrm>
          <a:prstGeom prst="roundRect">
            <a:avLst>
              <a:gd name="adj" fmla="val 50000"/>
            </a:avLst>
          </a:prstGeom>
          <a:solidFill>
            <a:srgbClr val="2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F70C23-1A98-49AC-913F-E83A4B8507D9}"/>
              </a:ext>
            </a:extLst>
          </p:cNvPr>
          <p:cNvSpPr/>
          <p:nvPr/>
        </p:nvSpPr>
        <p:spPr>
          <a:xfrm>
            <a:off x="6300192" y="3840752"/>
            <a:ext cx="2496051" cy="2402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서버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ARTIK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설문 제작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설문 응답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확인에 대한 웹 페이지 파일들을 저장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설문 결과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집중도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관심도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긍정도를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저장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응답자가 설문을 종료했을 때 클라이언트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ARTIK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집중도 분석 프로그램을 제어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endParaRPr lang="en-US" altLang="ko-KR" sz="105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825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77AB10-D28B-44B1-AA44-FBDC07273B16}"/>
              </a:ext>
            </a:extLst>
          </p:cNvPr>
          <p:cNvSpPr/>
          <p:nvPr/>
        </p:nvSpPr>
        <p:spPr>
          <a:xfrm>
            <a:off x="6406829" y="1824469"/>
            <a:ext cx="2282776" cy="1540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설문 제작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설문 응답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확인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endParaRPr lang="en-US" altLang="ko-KR" sz="105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825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1B51F8-DC0C-4160-8974-6EAD77B35B69}"/>
              </a:ext>
            </a:extLst>
          </p:cNvPr>
          <p:cNvSpPr txBox="1"/>
          <p:nvPr/>
        </p:nvSpPr>
        <p:spPr>
          <a:xfrm>
            <a:off x="107504" y="144509"/>
            <a:ext cx="1965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개발내용</a:t>
            </a:r>
          </a:p>
        </p:txBody>
      </p:sp>
      <p:sp>
        <p:nvSpPr>
          <p:cNvPr id="23" name="모서리가 둥근 직사각형 39">
            <a:extLst>
              <a:ext uri="{FF2B5EF4-FFF2-40B4-BE49-F238E27FC236}">
                <a16:creationId xmlns:a16="http://schemas.microsoft.com/office/drawing/2014/main" id="{399033DE-5A93-4CED-A1F6-DEB98A1554B9}"/>
              </a:ext>
            </a:extLst>
          </p:cNvPr>
          <p:cNvSpPr/>
          <p:nvPr/>
        </p:nvSpPr>
        <p:spPr>
          <a:xfrm>
            <a:off x="6434453" y="1661221"/>
            <a:ext cx="1485000" cy="98414"/>
          </a:xfrm>
          <a:prstGeom prst="roundRect">
            <a:avLst>
              <a:gd name="adj" fmla="val 50000"/>
            </a:avLst>
          </a:prstGeom>
          <a:solidFill>
            <a:srgbClr val="CCD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4" name="모서리가 둥근 직사각형 40">
            <a:extLst>
              <a:ext uri="{FF2B5EF4-FFF2-40B4-BE49-F238E27FC236}">
                <a16:creationId xmlns:a16="http://schemas.microsoft.com/office/drawing/2014/main" id="{294FEB3B-D50E-46FB-A8C3-F3708ABDD49C}"/>
              </a:ext>
            </a:extLst>
          </p:cNvPr>
          <p:cNvSpPr/>
          <p:nvPr/>
        </p:nvSpPr>
        <p:spPr>
          <a:xfrm>
            <a:off x="7253142" y="1665279"/>
            <a:ext cx="645359" cy="94356"/>
          </a:xfrm>
          <a:prstGeom prst="roundRect">
            <a:avLst>
              <a:gd name="adj" fmla="val 50000"/>
            </a:avLst>
          </a:prstGeom>
          <a:solidFill>
            <a:srgbClr val="2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31AB1A-1ED8-4578-8D26-45588E29E871}"/>
              </a:ext>
            </a:extLst>
          </p:cNvPr>
          <p:cNvSpPr/>
          <p:nvPr/>
        </p:nvSpPr>
        <p:spPr>
          <a:xfrm>
            <a:off x="735456" y="1958637"/>
            <a:ext cx="2008959" cy="1756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전송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Kakao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talk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플러스 친구를 이용하여 응답자와 조사자에게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url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endParaRPr lang="en-US" altLang="ko-KR" sz="105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825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35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419354" y="2991441"/>
            <a:ext cx="866035" cy="1083370"/>
            <a:chOff x="5271659" y="3438445"/>
            <a:chExt cx="765595" cy="80706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484" y="3438445"/>
              <a:ext cx="623770" cy="62377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1659" y="3558687"/>
              <a:ext cx="441995" cy="686818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2552367" y="4038301"/>
            <a:ext cx="901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b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ARTIK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4C0220-ACDB-416F-A3AB-EEC1C81E1F85}"/>
              </a:ext>
            </a:extLst>
          </p:cNvPr>
          <p:cNvSpPr txBox="1"/>
          <p:nvPr/>
        </p:nvSpPr>
        <p:spPr>
          <a:xfrm>
            <a:off x="-37334" y="3303947"/>
            <a:ext cx="710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 </a:t>
            </a:r>
            <a:b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조사자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BD87F0-3FA8-4F66-AE6C-B3482EF7B753}"/>
              </a:ext>
            </a:extLst>
          </p:cNvPr>
          <p:cNvGrpSpPr/>
          <p:nvPr/>
        </p:nvGrpSpPr>
        <p:grpSpPr>
          <a:xfrm rot="21030731">
            <a:off x="1398159" y="2742292"/>
            <a:ext cx="945022" cy="576221"/>
            <a:chOff x="1017450" y="2809904"/>
            <a:chExt cx="1470461" cy="628957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6411EC3F-1ED5-4C80-BAC8-BF28A9D3F1BA}"/>
                </a:ext>
              </a:extLst>
            </p:cNvPr>
            <p:cNvCxnSpPr>
              <a:cxnSpLocks/>
            </p:cNvCxnSpPr>
            <p:nvPr/>
          </p:nvCxnSpPr>
          <p:spPr>
            <a:xfrm rot="569269">
              <a:off x="1217822" y="2809904"/>
              <a:ext cx="1270089" cy="5742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F52F099-998B-4B39-88DF-0681593143C3}"/>
                </a:ext>
              </a:extLst>
            </p:cNvPr>
            <p:cNvSpPr txBox="1"/>
            <p:nvPr/>
          </p:nvSpPr>
          <p:spPr>
            <a:xfrm rot="2521918">
              <a:off x="1017450" y="3136511"/>
              <a:ext cx="1455636" cy="302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설문 제작</a:t>
              </a: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6263" y1="14894" x2="60606" y2="33333"/>
                        <a14:foregroundMark x1="80808" y1="24113" x2="61616" y2="234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8030">
            <a:off x="2811723" y="3409299"/>
            <a:ext cx="410663" cy="678363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EE2F9325-F2D3-479C-B5AD-3399DBE9E52D}"/>
              </a:ext>
            </a:extLst>
          </p:cNvPr>
          <p:cNvGrpSpPr/>
          <p:nvPr/>
        </p:nvGrpSpPr>
        <p:grpSpPr>
          <a:xfrm rot="18101845">
            <a:off x="1175116" y="4191730"/>
            <a:ext cx="1228307" cy="662017"/>
            <a:chOff x="823707" y="2568310"/>
            <a:chExt cx="902582" cy="504326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600DA0CA-0893-4640-A6FE-9253C1FA424C}"/>
                </a:ext>
              </a:extLst>
            </p:cNvPr>
            <p:cNvCxnSpPr>
              <a:cxnSpLocks/>
            </p:cNvCxnSpPr>
            <p:nvPr/>
          </p:nvCxnSpPr>
          <p:spPr>
            <a:xfrm>
              <a:off x="923675" y="2568310"/>
              <a:ext cx="802614" cy="471000"/>
            </a:xfrm>
            <a:prstGeom prst="straightConnector1">
              <a:avLst/>
            </a:prstGeom>
            <a:ln w="19050">
              <a:solidFill>
                <a:srgbClr val="2E41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E6DE89C-1DA4-4E90-8068-BAC3753F08C0}"/>
                </a:ext>
              </a:extLst>
            </p:cNvPr>
            <p:cNvSpPr txBox="1"/>
            <p:nvPr/>
          </p:nvSpPr>
          <p:spPr>
            <a:xfrm rot="1832489">
              <a:off x="823707" y="2795637"/>
              <a:ext cx="863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rgbClr val="0070C0"/>
                </a:solidFill>
                <a:latin typeface="+mn-ea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B33A492-DA1D-44F4-A754-ED94337FFB4B}"/>
              </a:ext>
            </a:extLst>
          </p:cNvPr>
          <p:cNvGrpSpPr/>
          <p:nvPr/>
        </p:nvGrpSpPr>
        <p:grpSpPr>
          <a:xfrm rot="1190022">
            <a:off x="1476478" y="2245067"/>
            <a:ext cx="1526494" cy="444298"/>
            <a:chOff x="1221878" y="2881230"/>
            <a:chExt cx="916192" cy="653693"/>
          </a:xfrm>
        </p:grpSpPr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53CA82BF-BE59-4083-9DEC-02A6F54552D3}"/>
                </a:ext>
              </a:extLst>
            </p:cNvPr>
            <p:cNvCxnSpPr>
              <a:cxnSpLocks/>
            </p:cNvCxnSpPr>
            <p:nvPr/>
          </p:nvCxnSpPr>
          <p:spPr>
            <a:xfrm>
              <a:off x="1221878" y="3063923"/>
              <a:ext cx="802614" cy="47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B567DEC-406A-4CAA-9A5E-D8E1535E4F96}"/>
                </a:ext>
              </a:extLst>
            </p:cNvPr>
            <p:cNvSpPr txBox="1"/>
            <p:nvPr/>
          </p:nvSpPr>
          <p:spPr>
            <a:xfrm rot="799919">
              <a:off x="1274483" y="2881230"/>
              <a:ext cx="863587" cy="40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설문 결과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F4D089F-3A49-42DA-8CE5-37FF1B4AB39E}"/>
              </a:ext>
            </a:extLst>
          </p:cNvPr>
          <p:cNvGrpSpPr/>
          <p:nvPr/>
        </p:nvGrpSpPr>
        <p:grpSpPr>
          <a:xfrm>
            <a:off x="6113215" y="3207497"/>
            <a:ext cx="1103362" cy="1433369"/>
            <a:chOff x="2899978" y="3318972"/>
            <a:chExt cx="1103362" cy="1433369"/>
          </a:xfrm>
        </p:grpSpPr>
        <p:grpSp>
          <p:nvGrpSpPr>
            <p:cNvPr id="15" name="그룹 14"/>
            <p:cNvGrpSpPr/>
            <p:nvPr/>
          </p:nvGrpSpPr>
          <p:grpSpPr>
            <a:xfrm>
              <a:off x="3164955" y="3318972"/>
              <a:ext cx="838385" cy="885835"/>
              <a:chOff x="3511115" y="3688326"/>
              <a:chExt cx="608271" cy="54498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831057" y="3775939"/>
                <a:ext cx="288329" cy="360786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1115" y="3688326"/>
                <a:ext cx="350720" cy="544985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E2B430C-4A9D-4BC8-95D5-26B33ED8A91A}"/>
                </a:ext>
              </a:extLst>
            </p:cNvPr>
            <p:cNvSpPr txBox="1"/>
            <p:nvPr/>
          </p:nvSpPr>
          <p:spPr>
            <a:xfrm>
              <a:off x="2899978" y="4229121"/>
              <a:ext cx="103090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클라이언트</a:t>
              </a:r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b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ARTIK</a:t>
              </a: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393BD72-37DF-4FE7-8F1E-2B9D97D6EA31}"/>
              </a:ext>
            </a:extLst>
          </p:cNvPr>
          <p:cNvCxnSpPr>
            <a:cxnSpLocks/>
          </p:cNvCxnSpPr>
          <p:nvPr/>
        </p:nvCxnSpPr>
        <p:spPr>
          <a:xfrm flipH="1" flipV="1">
            <a:off x="7133605" y="3717680"/>
            <a:ext cx="801785" cy="1"/>
          </a:xfrm>
          <a:prstGeom prst="straightConnector1">
            <a:avLst/>
          </a:prstGeom>
          <a:ln w="19050">
            <a:solidFill>
              <a:srgbClr val="2E4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35F85C6-FD4D-4A40-9301-5154BED93BBD}"/>
              </a:ext>
            </a:extLst>
          </p:cNvPr>
          <p:cNvCxnSpPr>
            <a:cxnSpLocks/>
          </p:cNvCxnSpPr>
          <p:nvPr/>
        </p:nvCxnSpPr>
        <p:spPr>
          <a:xfrm flipH="1" flipV="1">
            <a:off x="3320592" y="3717680"/>
            <a:ext cx="622834" cy="218888"/>
          </a:xfrm>
          <a:prstGeom prst="straightConnector1">
            <a:avLst/>
          </a:prstGeom>
          <a:ln w="19050">
            <a:solidFill>
              <a:srgbClr val="71838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DF3C4F3-18F4-41E7-9249-BEE2E867A3B7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5512772" y="3650415"/>
            <a:ext cx="865420" cy="214128"/>
          </a:xfrm>
          <a:prstGeom prst="straightConnector1">
            <a:avLst/>
          </a:prstGeom>
          <a:ln w="19050">
            <a:solidFill>
              <a:srgbClr val="718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57C1139-CD7F-44D4-B4D0-E1C6E9071CE7}"/>
              </a:ext>
            </a:extLst>
          </p:cNvPr>
          <p:cNvCxnSpPr>
            <a:cxnSpLocks/>
          </p:cNvCxnSpPr>
          <p:nvPr/>
        </p:nvCxnSpPr>
        <p:spPr>
          <a:xfrm flipV="1">
            <a:off x="5230975" y="4282039"/>
            <a:ext cx="2911724" cy="1320138"/>
          </a:xfrm>
          <a:prstGeom prst="straightConnector1">
            <a:avLst/>
          </a:prstGeom>
          <a:ln w="19050">
            <a:solidFill>
              <a:srgbClr val="71838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F5F81AC-70BB-485B-868B-A2EBE8B1C2ED}"/>
              </a:ext>
            </a:extLst>
          </p:cNvPr>
          <p:cNvCxnSpPr>
            <a:cxnSpLocks/>
          </p:cNvCxnSpPr>
          <p:nvPr/>
        </p:nvCxnSpPr>
        <p:spPr>
          <a:xfrm flipH="1" flipV="1">
            <a:off x="1401679" y="5702928"/>
            <a:ext cx="2863843" cy="41744"/>
          </a:xfrm>
          <a:prstGeom prst="straightConnector1">
            <a:avLst/>
          </a:prstGeom>
          <a:ln w="19050">
            <a:solidFill>
              <a:srgbClr val="71838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CC4DEEF9-879E-434A-A767-6AAA3A54B6B0}"/>
              </a:ext>
            </a:extLst>
          </p:cNvPr>
          <p:cNvCxnSpPr>
            <a:cxnSpLocks/>
          </p:cNvCxnSpPr>
          <p:nvPr/>
        </p:nvCxnSpPr>
        <p:spPr>
          <a:xfrm flipH="1" flipV="1">
            <a:off x="1412620" y="3719343"/>
            <a:ext cx="2854092" cy="1755119"/>
          </a:xfrm>
          <a:prstGeom prst="straightConnector1">
            <a:avLst/>
          </a:prstGeom>
          <a:ln w="19050">
            <a:solidFill>
              <a:srgbClr val="71838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624F96BE-7642-45C4-92E0-27C58C17DDD0}"/>
              </a:ext>
            </a:extLst>
          </p:cNvPr>
          <p:cNvSpPr txBox="1"/>
          <p:nvPr/>
        </p:nvSpPr>
        <p:spPr>
          <a:xfrm>
            <a:off x="4322516" y="5986470"/>
            <a:ext cx="849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카카오톡 </a:t>
            </a:r>
            <a:b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친구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60D12DB-E3D2-4763-8F86-896C7A66F1B9}"/>
              </a:ext>
            </a:extLst>
          </p:cNvPr>
          <p:cNvSpPr txBox="1"/>
          <p:nvPr/>
        </p:nvSpPr>
        <p:spPr>
          <a:xfrm>
            <a:off x="2333597" y="5769495"/>
            <a:ext cx="849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2E4150"/>
                </a:solidFill>
                <a:latin typeface="+mn-ea"/>
              </a:rPr>
              <a:t>URL </a:t>
            </a:r>
            <a:r>
              <a:rPr lang="ko-KR" altLang="en-US" sz="1200" b="1" dirty="0">
                <a:solidFill>
                  <a:srgbClr val="2E4150"/>
                </a:solidFill>
                <a:latin typeface="+mn-ea"/>
              </a:rPr>
              <a:t>전송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98BACF7-8548-481B-B8FB-BC40B028B3F2}"/>
              </a:ext>
            </a:extLst>
          </p:cNvPr>
          <p:cNvSpPr txBox="1"/>
          <p:nvPr/>
        </p:nvSpPr>
        <p:spPr>
          <a:xfrm rot="1979926">
            <a:off x="3060275" y="5049414"/>
            <a:ext cx="849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2E4150"/>
                </a:solidFill>
                <a:latin typeface="+mn-ea"/>
              </a:rPr>
              <a:t>URL </a:t>
            </a:r>
            <a:r>
              <a:rPr lang="ko-KR" altLang="en-US" sz="1200" b="1" dirty="0">
                <a:solidFill>
                  <a:srgbClr val="2E4150"/>
                </a:solidFill>
                <a:latin typeface="+mn-ea"/>
              </a:rPr>
              <a:t>전송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DC1A00C-CC44-49AC-8F68-7107465B7B79}"/>
              </a:ext>
            </a:extLst>
          </p:cNvPr>
          <p:cNvSpPr txBox="1"/>
          <p:nvPr/>
        </p:nvSpPr>
        <p:spPr>
          <a:xfrm rot="20039751">
            <a:off x="5902079" y="5127977"/>
            <a:ext cx="849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2E4150"/>
                </a:solidFill>
                <a:latin typeface="+mn-ea"/>
              </a:rPr>
              <a:t>URL </a:t>
            </a:r>
            <a:r>
              <a:rPr lang="ko-KR" altLang="en-US" sz="1200" b="1" dirty="0">
                <a:solidFill>
                  <a:srgbClr val="2E4150"/>
                </a:solidFill>
                <a:latin typeface="+mn-ea"/>
              </a:rPr>
              <a:t>전송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4A2FA0A-BA9D-45A3-88CB-01012BBBC361}"/>
              </a:ext>
            </a:extLst>
          </p:cNvPr>
          <p:cNvSpPr txBox="1"/>
          <p:nvPr/>
        </p:nvSpPr>
        <p:spPr>
          <a:xfrm rot="20867042">
            <a:off x="5224499" y="3245022"/>
            <a:ext cx="123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2E41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집중도 판단</a:t>
            </a:r>
            <a:endParaRPr lang="en-US" altLang="ko-KR" sz="1200" b="1" dirty="0">
              <a:solidFill>
                <a:srgbClr val="2E41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rgbClr val="2E41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 제어</a:t>
            </a: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00C361A4-B3CE-4FDA-BE40-3E668F8A2F4C}"/>
              </a:ext>
            </a:extLst>
          </p:cNvPr>
          <p:cNvCxnSpPr>
            <a:cxnSpLocks/>
          </p:cNvCxnSpPr>
          <p:nvPr/>
        </p:nvCxnSpPr>
        <p:spPr>
          <a:xfrm flipV="1">
            <a:off x="3109000" y="2065660"/>
            <a:ext cx="1026758" cy="865769"/>
          </a:xfrm>
          <a:prstGeom prst="straightConnector1">
            <a:avLst/>
          </a:prstGeom>
          <a:ln w="19050">
            <a:solidFill>
              <a:srgbClr val="71838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F51EC6EE-5CD3-40D6-B813-E4C69C1A43FD}"/>
              </a:ext>
            </a:extLst>
          </p:cNvPr>
          <p:cNvCxnSpPr>
            <a:cxnSpLocks/>
          </p:cNvCxnSpPr>
          <p:nvPr/>
        </p:nvCxnSpPr>
        <p:spPr>
          <a:xfrm flipH="1" flipV="1">
            <a:off x="5576996" y="2007657"/>
            <a:ext cx="1100010" cy="1061888"/>
          </a:xfrm>
          <a:prstGeom prst="straightConnector1">
            <a:avLst/>
          </a:prstGeom>
          <a:ln w="19050">
            <a:solidFill>
              <a:srgbClr val="71838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3898D4B-5862-495F-9EAC-70BBCC380FD9}"/>
              </a:ext>
            </a:extLst>
          </p:cNvPr>
          <p:cNvSpPr txBox="1"/>
          <p:nvPr/>
        </p:nvSpPr>
        <p:spPr>
          <a:xfrm>
            <a:off x="3897738" y="2307769"/>
            <a:ext cx="1789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2E4150"/>
                </a:solidFill>
                <a:latin typeface="+mn-ea"/>
              </a:rPr>
              <a:t>웹 </a:t>
            </a:r>
            <a:r>
              <a:rPr lang="ko-KR" altLang="en-US" sz="1200" b="1" dirty="0" err="1">
                <a:solidFill>
                  <a:srgbClr val="2E4150"/>
                </a:solidFill>
                <a:latin typeface="+mn-ea"/>
              </a:rPr>
              <a:t>크롤링을</a:t>
            </a:r>
            <a:r>
              <a:rPr lang="ko-KR" altLang="en-US" sz="1200" b="1" dirty="0">
                <a:solidFill>
                  <a:srgbClr val="2E4150"/>
                </a:solidFill>
                <a:latin typeface="+mn-ea"/>
              </a:rPr>
              <a:t> 통한</a:t>
            </a:r>
            <a:endParaRPr lang="en-US" altLang="ko-KR" sz="1200" b="1" dirty="0">
              <a:solidFill>
                <a:srgbClr val="2E4150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rgbClr val="2E4150"/>
                </a:solidFill>
                <a:latin typeface="+mn-ea"/>
              </a:rPr>
              <a:t>긍정도 및 관심도 판단</a:t>
            </a:r>
          </a:p>
        </p:txBody>
      </p:sp>
      <p:pic>
        <p:nvPicPr>
          <p:cNvPr id="4" name="그래픽 3" descr="사용자">
            <a:extLst>
              <a:ext uri="{FF2B5EF4-FFF2-40B4-BE49-F238E27FC236}">
                <a16:creationId xmlns:a16="http://schemas.microsoft.com/office/drawing/2014/main" id="{B4A77F20-1C51-49B4-A056-A7AECFBBEF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80917" y="3530807"/>
            <a:ext cx="805522" cy="80552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03CA688-6BA4-4C46-8215-712B1C6784B5}"/>
              </a:ext>
            </a:extLst>
          </p:cNvPr>
          <p:cNvGrpSpPr/>
          <p:nvPr/>
        </p:nvGrpSpPr>
        <p:grpSpPr>
          <a:xfrm>
            <a:off x="7742006" y="2874625"/>
            <a:ext cx="1645127" cy="1022508"/>
            <a:chOff x="6969876" y="478869"/>
            <a:chExt cx="2005370" cy="1118978"/>
          </a:xfrm>
        </p:grpSpPr>
        <p:pic>
          <p:nvPicPr>
            <p:cNvPr id="70" name="그래픽 69" descr="스마트폰">
              <a:extLst>
                <a:ext uri="{FF2B5EF4-FFF2-40B4-BE49-F238E27FC236}">
                  <a16:creationId xmlns:a16="http://schemas.microsoft.com/office/drawing/2014/main" id="{7E1AB68C-7406-4091-8F5C-58CF6F4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69876" y="478869"/>
              <a:ext cx="2005370" cy="111897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0E58F27-6194-4E69-AADD-9ACEA1DE7C3B}"/>
                </a:ext>
              </a:extLst>
            </p:cNvPr>
            <p:cNvSpPr txBox="1"/>
            <p:nvPr/>
          </p:nvSpPr>
          <p:spPr>
            <a:xfrm>
              <a:off x="7504898" y="770853"/>
              <a:ext cx="9981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설문 진행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웹페이지</a:t>
              </a:r>
            </a:p>
          </p:txBody>
        </p:sp>
      </p:grpSp>
      <p:pic>
        <p:nvPicPr>
          <p:cNvPr id="13" name="그래픽 12" descr="WiFi">
            <a:extLst>
              <a:ext uri="{FF2B5EF4-FFF2-40B4-BE49-F238E27FC236}">
                <a16:creationId xmlns:a16="http://schemas.microsoft.com/office/drawing/2014/main" id="{9C20D43C-6788-4D5F-B25B-5307BA5D08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7167566">
            <a:off x="7422371" y="3070685"/>
            <a:ext cx="669989" cy="66998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0EC1A7B-3094-48DB-8672-B0EFBA42484B}"/>
              </a:ext>
            </a:extLst>
          </p:cNvPr>
          <p:cNvSpPr txBox="1"/>
          <p:nvPr/>
        </p:nvSpPr>
        <p:spPr>
          <a:xfrm>
            <a:off x="8209316" y="4261809"/>
            <a:ext cx="710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 </a:t>
            </a:r>
            <a:br>
              <a:rPr lang="en-US" altLang="ko-KR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응답자</a:t>
            </a:r>
          </a:p>
        </p:txBody>
      </p:sp>
      <p:pic>
        <p:nvPicPr>
          <p:cNvPr id="78" name="그래픽 77" descr="모니터">
            <a:extLst>
              <a:ext uri="{FF2B5EF4-FFF2-40B4-BE49-F238E27FC236}">
                <a16:creationId xmlns:a16="http://schemas.microsoft.com/office/drawing/2014/main" id="{9D40D15A-16D8-48FE-8EB7-8FA2AC2269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18727" y="1041358"/>
            <a:ext cx="1394045" cy="139404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B91A9A9-0A80-481C-AAD3-F7DCDFFF5451}"/>
              </a:ext>
            </a:extLst>
          </p:cNvPr>
          <p:cNvSpPr txBox="1"/>
          <p:nvPr/>
        </p:nvSpPr>
        <p:spPr>
          <a:xfrm>
            <a:off x="4303292" y="1439448"/>
            <a:ext cx="998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Google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Twitter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3" name="그래픽 82" descr="돋보기">
            <a:extLst>
              <a:ext uri="{FF2B5EF4-FFF2-40B4-BE49-F238E27FC236}">
                <a16:creationId xmlns:a16="http://schemas.microsoft.com/office/drawing/2014/main" id="{C9EE6CD1-49BD-4BD4-ACA2-FF3132746F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4793586">
            <a:off x="405756" y="3162908"/>
            <a:ext cx="937361" cy="937361"/>
          </a:xfrm>
          <a:prstGeom prst="rect">
            <a:avLst/>
          </a:prstGeom>
        </p:spPr>
      </p:pic>
      <p:pic>
        <p:nvPicPr>
          <p:cNvPr id="97" name="그래픽 96" descr="흐림">
            <a:extLst>
              <a:ext uri="{FF2B5EF4-FFF2-40B4-BE49-F238E27FC236}">
                <a16:creationId xmlns:a16="http://schemas.microsoft.com/office/drawing/2014/main" id="{0D0EBF47-21C0-4803-8AE0-00CCD78886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899117" y="3051613"/>
            <a:ext cx="1750607" cy="1719324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746F4945-969D-47F9-B454-6E69D1D32A93}"/>
              </a:ext>
            </a:extLst>
          </p:cNvPr>
          <p:cNvSpPr txBox="1"/>
          <p:nvPr/>
        </p:nvSpPr>
        <p:spPr>
          <a:xfrm>
            <a:off x="4322516" y="3657769"/>
            <a:ext cx="1736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ARTIK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Cloud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E7EF397-1336-49B2-85DF-6085EF943172}"/>
              </a:ext>
            </a:extLst>
          </p:cNvPr>
          <p:cNvGrpSpPr/>
          <p:nvPr/>
        </p:nvGrpSpPr>
        <p:grpSpPr>
          <a:xfrm>
            <a:off x="4511516" y="5187914"/>
            <a:ext cx="578414" cy="720080"/>
            <a:chOff x="6898428" y="1124744"/>
            <a:chExt cx="578414" cy="72008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5EF5E5A-3317-491B-B488-E161BD579DA5}"/>
                </a:ext>
              </a:extLst>
            </p:cNvPr>
            <p:cNvSpPr/>
            <p:nvPr/>
          </p:nvSpPr>
          <p:spPr>
            <a:xfrm>
              <a:off x="6898428" y="1124744"/>
              <a:ext cx="578414" cy="720080"/>
            </a:xfrm>
            <a:prstGeom prst="rect">
              <a:avLst/>
            </a:prstGeom>
            <a:solidFill>
              <a:srgbClr val="2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D92B7458-9AEE-4F0C-BEAD-18D1333C9F07}"/>
                </a:ext>
              </a:extLst>
            </p:cNvPr>
            <p:cNvSpPr/>
            <p:nvPr/>
          </p:nvSpPr>
          <p:spPr>
            <a:xfrm>
              <a:off x="6974665" y="1245441"/>
              <a:ext cx="425939" cy="434072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59E2A98-D32B-484E-81EF-811A53FE7FDC}"/>
              </a:ext>
            </a:extLst>
          </p:cNvPr>
          <p:cNvSpPr txBox="1"/>
          <p:nvPr/>
        </p:nvSpPr>
        <p:spPr>
          <a:xfrm>
            <a:off x="4306921" y="5387147"/>
            <a:ext cx="99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Talk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3D6BE26-B93E-4743-95F4-5E625C588F72}"/>
              </a:ext>
            </a:extLst>
          </p:cNvPr>
          <p:cNvSpPr txBox="1"/>
          <p:nvPr/>
        </p:nvSpPr>
        <p:spPr>
          <a:xfrm>
            <a:off x="7229962" y="3775029"/>
            <a:ext cx="733672" cy="307777"/>
          </a:xfrm>
          <a:prstGeom prst="rect">
            <a:avLst/>
          </a:prstGeom>
          <a:solidFill>
            <a:srgbClr val="ABB9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 </a:t>
            </a:r>
            <a:r>
              <a:rPr lang="ko-KR" altLang="en-US" sz="1400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접속</a:t>
            </a:r>
            <a:endParaRPr lang="en-US" altLang="ko-KR" sz="1200" b="1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4" name="그래픽 113" descr="사용자">
            <a:extLst>
              <a:ext uri="{FF2B5EF4-FFF2-40B4-BE49-F238E27FC236}">
                <a16:creationId xmlns:a16="http://schemas.microsoft.com/office/drawing/2014/main" id="{552EE998-1076-4E46-BCBC-525E7D9225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178" y="5403169"/>
            <a:ext cx="805522" cy="805522"/>
          </a:xfrm>
          <a:prstGeom prst="rect">
            <a:avLst/>
          </a:prstGeom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800BF89D-CD45-493F-9CA5-0C515204B995}"/>
              </a:ext>
            </a:extLst>
          </p:cNvPr>
          <p:cNvGrpSpPr/>
          <p:nvPr/>
        </p:nvGrpSpPr>
        <p:grpSpPr>
          <a:xfrm>
            <a:off x="-143733" y="4746987"/>
            <a:ext cx="1645127" cy="1022508"/>
            <a:chOff x="6969876" y="478869"/>
            <a:chExt cx="2005370" cy="1118978"/>
          </a:xfrm>
        </p:grpSpPr>
        <p:pic>
          <p:nvPicPr>
            <p:cNvPr id="117" name="그래픽 116" descr="스마트폰">
              <a:extLst>
                <a:ext uri="{FF2B5EF4-FFF2-40B4-BE49-F238E27FC236}">
                  <a16:creationId xmlns:a16="http://schemas.microsoft.com/office/drawing/2014/main" id="{81655E2B-6C38-4436-A788-88F250A18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69876" y="478869"/>
              <a:ext cx="2005370" cy="1118978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62379CD-745C-4F00-95A2-052783731F61}"/>
                </a:ext>
              </a:extLst>
            </p:cNvPr>
            <p:cNvSpPr txBox="1"/>
            <p:nvPr/>
          </p:nvSpPr>
          <p:spPr>
            <a:xfrm>
              <a:off x="7504898" y="770853"/>
              <a:ext cx="9981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설문 진행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웹페이지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81C5DA49-7D10-4111-84E8-782FE77BDC0F}"/>
              </a:ext>
            </a:extLst>
          </p:cNvPr>
          <p:cNvSpPr txBox="1"/>
          <p:nvPr/>
        </p:nvSpPr>
        <p:spPr>
          <a:xfrm>
            <a:off x="323577" y="6134171"/>
            <a:ext cx="710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 </a:t>
            </a:r>
            <a:br>
              <a:rPr lang="en-US" altLang="ko-KR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응답자</a:t>
            </a:r>
          </a:p>
        </p:txBody>
      </p:sp>
      <p:pic>
        <p:nvPicPr>
          <p:cNvPr id="121" name="그래픽 120" descr="WiFi">
            <a:extLst>
              <a:ext uri="{FF2B5EF4-FFF2-40B4-BE49-F238E27FC236}">
                <a16:creationId xmlns:a16="http://schemas.microsoft.com/office/drawing/2014/main" id="{35206087-8EC8-453E-A6F9-E5D6D4E731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3805199">
            <a:off x="1161762" y="5044589"/>
            <a:ext cx="669989" cy="669989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C9D3A3A0-2EBF-4EF2-B948-009D225077E0}"/>
              </a:ext>
            </a:extLst>
          </p:cNvPr>
          <p:cNvSpPr txBox="1"/>
          <p:nvPr/>
        </p:nvSpPr>
        <p:spPr>
          <a:xfrm rot="19872523">
            <a:off x="1361216" y="4619893"/>
            <a:ext cx="733672" cy="307777"/>
          </a:xfrm>
          <a:prstGeom prst="rect">
            <a:avLst/>
          </a:prstGeom>
          <a:solidFill>
            <a:srgbClr val="ABB9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 </a:t>
            </a:r>
            <a:r>
              <a:rPr lang="ko-KR" altLang="en-US" sz="1400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접속</a:t>
            </a:r>
            <a:endParaRPr lang="en-US" altLang="ko-KR" sz="1200" b="1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DABFD30-31A7-4C38-B647-F7CDB7A33FEE}"/>
              </a:ext>
            </a:extLst>
          </p:cNvPr>
          <p:cNvSpPr txBox="1"/>
          <p:nvPr/>
        </p:nvSpPr>
        <p:spPr>
          <a:xfrm rot="1127062">
            <a:off x="3085561" y="3298041"/>
            <a:ext cx="123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2E41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집중도 판단</a:t>
            </a:r>
            <a:endParaRPr lang="en-US" altLang="ko-KR" sz="1200" b="1" dirty="0">
              <a:solidFill>
                <a:srgbClr val="2E41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rgbClr val="2E41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 제어</a:t>
            </a: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996A24E8-7D78-4815-BE09-809E5767DA47}"/>
              </a:ext>
            </a:extLst>
          </p:cNvPr>
          <p:cNvGrpSpPr/>
          <p:nvPr/>
        </p:nvGrpSpPr>
        <p:grpSpPr>
          <a:xfrm>
            <a:off x="206540" y="1376367"/>
            <a:ext cx="1645127" cy="1022508"/>
            <a:chOff x="6969876" y="478869"/>
            <a:chExt cx="2005370" cy="1118978"/>
          </a:xfrm>
        </p:grpSpPr>
        <p:pic>
          <p:nvPicPr>
            <p:cNvPr id="126" name="그래픽 125" descr="스마트폰">
              <a:extLst>
                <a:ext uri="{FF2B5EF4-FFF2-40B4-BE49-F238E27FC236}">
                  <a16:creationId xmlns:a16="http://schemas.microsoft.com/office/drawing/2014/main" id="{98E245AC-3413-4B18-A1D5-9B6341C6C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69876" y="478869"/>
              <a:ext cx="2005370" cy="1118978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DBE0D1D-5C73-4347-A17F-CEDE77DEF1D0}"/>
                </a:ext>
              </a:extLst>
            </p:cNvPr>
            <p:cNvSpPr txBox="1"/>
            <p:nvPr/>
          </p:nvSpPr>
          <p:spPr>
            <a:xfrm>
              <a:off x="7504898" y="770853"/>
              <a:ext cx="998167" cy="505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설문 결과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웹페이지</a:t>
              </a: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BAF63DF2-BED4-48EB-96AE-1D98C3D82AAC}"/>
              </a:ext>
            </a:extLst>
          </p:cNvPr>
          <p:cNvGrpSpPr/>
          <p:nvPr/>
        </p:nvGrpSpPr>
        <p:grpSpPr>
          <a:xfrm>
            <a:off x="188610" y="2529648"/>
            <a:ext cx="1645127" cy="1022508"/>
            <a:chOff x="6969876" y="478869"/>
            <a:chExt cx="2005370" cy="1118978"/>
          </a:xfrm>
        </p:grpSpPr>
        <p:pic>
          <p:nvPicPr>
            <p:cNvPr id="132" name="그래픽 131" descr="스마트폰">
              <a:extLst>
                <a:ext uri="{FF2B5EF4-FFF2-40B4-BE49-F238E27FC236}">
                  <a16:creationId xmlns:a16="http://schemas.microsoft.com/office/drawing/2014/main" id="{06A5CBBD-C0F0-4F15-87C8-9F7E37C96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69876" y="478869"/>
              <a:ext cx="2005370" cy="1118978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3F483B4-95E8-4CC8-A79D-988A5CF64E16}"/>
                </a:ext>
              </a:extLst>
            </p:cNvPr>
            <p:cNvSpPr txBox="1"/>
            <p:nvPr/>
          </p:nvSpPr>
          <p:spPr>
            <a:xfrm>
              <a:off x="7504898" y="770853"/>
              <a:ext cx="998167" cy="505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설문 제작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도구</a:t>
              </a: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4BDF5EC2-D5C3-46C1-9797-0A948EDC8F79}"/>
              </a:ext>
            </a:extLst>
          </p:cNvPr>
          <p:cNvSpPr txBox="1"/>
          <p:nvPr/>
        </p:nvSpPr>
        <p:spPr>
          <a:xfrm>
            <a:off x="107504" y="144509"/>
            <a:ext cx="467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개발내용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구조도</a:t>
            </a:r>
          </a:p>
        </p:txBody>
      </p:sp>
    </p:spTree>
    <p:extLst>
      <p:ext uri="{BB962C8B-B14F-4D97-AF65-F5344CB8AC3E}">
        <p14:creationId xmlns:p14="http://schemas.microsoft.com/office/powerpoint/2010/main" val="91617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44509"/>
            <a:ext cx="6009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개발방법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아틱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활용 및 응용기술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793D37-0647-4283-AC8C-E1871BFD41C3}"/>
              </a:ext>
            </a:extLst>
          </p:cNvPr>
          <p:cNvSpPr txBox="1"/>
          <p:nvPr/>
        </p:nvSpPr>
        <p:spPr>
          <a:xfrm>
            <a:off x="467317" y="1950029"/>
            <a:ext cx="4685898" cy="646331"/>
          </a:xfrm>
          <a:prstGeom prst="rect">
            <a:avLst/>
          </a:prstGeom>
          <a:solidFill>
            <a:srgbClr val="2E41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Kakao</a:t>
            </a:r>
            <a:r>
              <a:rPr lang="en-US" altLang="ko-KR" sz="36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talk </a:t>
            </a:r>
            <a:r>
              <a:rPr lang="ko-KR" altLang="en-US" sz="36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플러스 친구</a:t>
            </a:r>
            <a:endParaRPr lang="en-US" altLang="ko-KR" sz="3600" b="1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5785E5-C0BF-4C12-A416-943267A377EB}"/>
              </a:ext>
            </a:extLst>
          </p:cNvPr>
          <p:cNvSpPr txBox="1"/>
          <p:nvPr/>
        </p:nvSpPr>
        <p:spPr>
          <a:xfrm>
            <a:off x="353122" y="2963180"/>
            <a:ext cx="5773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E4150"/>
              </a:buClr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응답자나 </a:t>
            </a:r>
            <a:r>
              <a:rPr lang="ko-KR" altLang="en-US" spc="-1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조사자들이</a:t>
            </a: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직접 </a:t>
            </a:r>
            <a:r>
              <a: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ARTIK CLOUD</a:t>
            </a: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endParaRPr lang="en-US" altLang="ko-KR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Clr>
                <a:srgbClr val="2E4150"/>
              </a:buClr>
            </a:pPr>
            <a:r>
              <a: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접속하면 집중도 프로그램 제어에 위협이 됨</a:t>
            </a:r>
            <a:endParaRPr lang="en-US" altLang="ko-KR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Clr>
                <a:srgbClr val="2E4150"/>
              </a:buClr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응답자와 </a:t>
            </a:r>
            <a:r>
              <a:rPr lang="ko-KR" altLang="en-US" spc="-1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조사자들을</a:t>
            </a: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분리시키기 위하여 </a:t>
            </a:r>
            <a:endParaRPr lang="en-US" altLang="ko-KR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Clr>
                <a:srgbClr val="2E4150"/>
              </a:buClr>
            </a:pPr>
            <a:r>
              <a: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들에게 카카오톡 플러스 친구로 </a:t>
            </a:r>
            <a:endParaRPr lang="en-US" altLang="ko-KR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Clr>
                <a:srgbClr val="2E4150"/>
              </a:buClr>
            </a:pP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lang="ko-KR" altLang="en-US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설문 페이지의 </a:t>
            </a:r>
            <a:r>
              <a:rPr lang="en-US" altLang="ko-KR" b="1" spc="-1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url</a:t>
            </a: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ko-KR" altLang="en-US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</a:t>
            </a:r>
            <a:endParaRPr lang="en-US" altLang="ko-KR" b="1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4405FA-9DEB-4CAC-8C67-A7A90B320559}"/>
              </a:ext>
            </a:extLst>
          </p:cNvPr>
          <p:cNvGrpSpPr/>
          <p:nvPr/>
        </p:nvGrpSpPr>
        <p:grpSpPr>
          <a:xfrm>
            <a:off x="5220072" y="836712"/>
            <a:ext cx="3596514" cy="4896545"/>
            <a:chOff x="4932040" y="980727"/>
            <a:chExt cx="3596514" cy="489654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F5E8856-83FB-4592-B07A-E4FF3E421F5A}"/>
                </a:ext>
              </a:extLst>
            </p:cNvPr>
            <p:cNvGrpSpPr/>
            <p:nvPr/>
          </p:nvGrpSpPr>
          <p:grpSpPr>
            <a:xfrm>
              <a:off x="5333387" y="980727"/>
              <a:ext cx="3195167" cy="4221784"/>
              <a:chOff x="5341497" y="15527"/>
              <a:chExt cx="3247739" cy="5055767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AAD9BF49-DCDB-41BE-B084-BAEFAA2C1C63}"/>
                  </a:ext>
                </a:extLst>
              </p:cNvPr>
              <p:cNvGrpSpPr/>
              <p:nvPr/>
            </p:nvGrpSpPr>
            <p:grpSpPr>
              <a:xfrm>
                <a:off x="5341497" y="15527"/>
                <a:ext cx="3247739" cy="5055767"/>
                <a:chOff x="4859806" y="120242"/>
                <a:chExt cx="3854969" cy="5186262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A5426DA8-88B6-431B-BB1F-A06817EC0442}"/>
                    </a:ext>
                  </a:extLst>
                </p:cNvPr>
                <p:cNvGrpSpPr/>
                <p:nvPr/>
              </p:nvGrpSpPr>
              <p:grpSpPr>
                <a:xfrm>
                  <a:off x="4859806" y="120242"/>
                  <a:ext cx="3854969" cy="3659574"/>
                  <a:chOff x="-432342" y="343037"/>
                  <a:chExt cx="3854968" cy="3659574"/>
                </a:xfrm>
              </p:grpSpPr>
              <p:pic>
                <p:nvPicPr>
                  <p:cNvPr id="15" name="그래픽 14" descr="흐림">
                    <a:extLst>
                      <a:ext uri="{FF2B5EF4-FFF2-40B4-BE49-F238E27FC236}">
                        <a16:creationId xmlns:a16="http://schemas.microsoft.com/office/drawing/2014/main" id="{2EE50634-2196-4F93-8C47-C61453679F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32342" y="343037"/>
                    <a:ext cx="3659574" cy="3659574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C822EDC-12D4-41C0-9B92-3F29272647C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611" y="1862035"/>
                    <a:ext cx="2747018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4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ARTIK</a:t>
                    </a:r>
                  </a:p>
                  <a:p>
                    <a:r>
                      <a:rPr lang="en-US" altLang="ko-KR" sz="24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Cloud</a:t>
                    </a:r>
                    <a:endParaRPr lang="ko-KR" altLang="en-US" sz="24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  <p:cxnSp>
              <p:nvCxnSpPr>
                <p:cNvPr id="50" name="연결선: 꺾임 49">
                  <a:extLst>
                    <a:ext uri="{FF2B5EF4-FFF2-40B4-BE49-F238E27FC236}">
                      <a16:creationId xmlns:a16="http://schemas.microsoft.com/office/drawing/2014/main" id="{06F30419-3DC5-4D47-B328-5DBA3D1D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6821110" y="3465765"/>
                  <a:ext cx="1630544" cy="425965"/>
                </a:xfrm>
                <a:prstGeom prst="bentConnector3">
                  <a:avLst>
                    <a:gd name="adj1" fmla="val 65772"/>
                  </a:avLst>
                </a:prstGeom>
                <a:ln w="57150">
                  <a:solidFill>
                    <a:srgbClr val="2E41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연결선: 꺾임 52">
                  <a:extLst>
                    <a:ext uri="{FF2B5EF4-FFF2-40B4-BE49-F238E27FC236}">
                      <a16:creationId xmlns:a16="http://schemas.microsoft.com/office/drawing/2014/main" id="{ACDEBD7D-C2BC-4262-94E5-B40C5B119B0E}"/>
                    </a:ext>
                  </a:extLst>
                </p:cNvPr>
                <p:cNvCxnSpPr>
                  <a:cxnSpLocks/>
                  <a:endCxn id="23" idx="0"/>
                </p:cNvCxnSpPr>
                <p:nvPr/>
              </p:nvCxnSpPr>
              <p:spPr>
                <a:xfrm rot="5400000">
                  <a:off x="5887377" y="3525830"/>
                  <a:ext cx="1678019" cy="180513"/>
                </a:xfrm>
                <a:prstGeom prst="bentConnector3">
                  <a:avLst>
                    <a:gd name="adj1" fmla="val 56812"/>
                  </a:avLst>
                </a:prstGeom>
                <a:ln w="57150">
                  <a:solidFill>
                    <a:srgbClr val="2E41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연결선: 꺾임 53">
                  <a:extLst>
                    <a:ext uri="{FF2B5EF4-FFF2-40B4-BE49-F238E27FC236}">
                      <a16:creationId xmlns:a16="http://schemas.microsoft.com/office/drawing/2014/main" id="{55BF07C9-E782-4A03-8F1C-36A130FCA4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996967" y="3149904"/>
                  <a:ext cx="1383509" cy="810652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rgbClr val="2E41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269812D7-15C7-4BC8-B565-945113F80431}"/>
                    </a:ext>
                  </a:extLst>
                </p:cNvPr>
                <p:cNvSpPr/>
                <p:nvPr/>
              </p:nvSpPr>
              <p:spPr>
                <a:xfrm>
                  <a:off x="5182462" y="3964394"/>
                  <a:ext cx="154286" cy="138878"/>
                </a:xfrm>
                <a:prstGeom prst="roundRect">
                  <a:avLst/>
                </a:prstGeom>
                <a:solidFill>
                  <a:srgbClr val="C1C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DF0E35D-11C1-40BD-942D-28766D1921A2}"/>
                    </a:ext>
                  </a:extLst>
                </p:cNvPr>
                <p:cNvSpPr/>
                <p:nvPr/>
              </p:nvSpPr>
              <p:spPr>
                <a:xfrm>
                  <a:off x="5045113" y="4697903"/>
                  <a:ext cx="273979" cy="15558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id="{6F6CBD32-C2B2-4726-8FC7-8DE7340D7696}"/>
                    </a:ext>
                  </a:extLst>
                </p:cNvPr>
                <p:cNvSpPr/>
                <p:nvPr/>
              </p:nvSpPr>
              <p:spPr>
                <a:xfrm>
                  <a:off x="7762784" y="4362635"/>
                  <a:ext cx="154286" cy="138878"/>
                </a:xfrm>
                <a:prstGeom prst="roundRect">
                  <a:avLst/>
                </a:prstGeom>
                <a:solidFill>
                  <a:srgbClr val="C1C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1EDD11E0-AFD5-4A3F-BD4C-1BBF4619255D}"/>
                    </a:ext>
                  </a:extLst>
                </p:cNvPr>
                <p:cNvGrpSpPr/>
                <p:nvPr/>
              </p:nvGrpSpPr>
              <p:grpSpPr>
                <a:xfrm>
                  <a:off x="7333276" y="4496955"/>
                  <a:ext cx="1013302" cy="809549"/>
                  <a:chOff x="6012160" y="1627860"/>
                  <a:chExt cx="1823037" cy="1558184"/>
                </a:xfrm>
              </p:grpSpPr>
              <p:sp>
                <p:nvSpPr>
                  <p:cNvPr id="16" name="사각형: 둥근 모서리 15">
                    <a:extLst>
                      <a:ext uri="{FF2B5EF4-FFF2-40B4-BE49-F238E27FC236}">
                        <a16:creationId xmlns:a16="http://schemas.microsoft.com/office/drawing/2014/main" id="{DD2CD581-10C4-49EB-B059-383823F6775C}"/>
                      </a:ext>
                    </a:extLst>
                  </p:cNvPr>
                  <p:cNvSpPr/>
                  <p:nvPr/>
                </p:nvSpPr>
                <p:spPr>
                  <a:xfrm>
                    <a:off x="6012160" y="1627860"/>
                    <a:ext cx="1823037" cy="1225076"/>
                  </a:xfrm>
                  <a:prstGeom prst="roundRect">
                    <a:avLst/>
                  </a:prstGeom>
                  <a:solidFill>
                    <a:srgbClr val="2E41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5" name="직사각형 64">
                    <a:extLst>
                      <a:ext uri="{FF2B5EF4-FFF2-40B4-BE49-F238E27FC236}">
                        <a16:creationId xmlns:a16="http://schemas.microsoft.com/office/drawing/2014/main" id="{5668438C-ED5E-4DF4-92C0-D05E8C838C47}"/>
                      </a:ext>
                    </a:extLst>
                  </p:cNvPr>
                  <p:cNvSpPr/>
                  <p:nvPr/>
                </p:nvSpPr>
                <p:spPr>
                  <a:xfrm>
                    <a:off x="6156177" y="1772817"/>
                    <a:ext cx="1480750" cy="915907"/>
                  </a:xfrm>
                  <a:prstGeom prst="rect">
                    <a:avLst/>
                  </a:prstGeom>
                  <a:solidFill>
                    <a:srgbClr val="C1C8C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7E91F3A2-1020-4238-A79D-7D4F44BC9E8D}"/>
                      </a:ext>
                    </a:extLst>
                  </p:cNvPr>
                  <p:cNvSpPr/>
                  <p:nvPr/>
                </p:nvSpPr>
                <p:spPr>
                  <a:xfrm>
                    <a:off x="6799278" y="2795793"/>
                    <a:ext cx="288032" cy="244987"/>
                  </a:xfrm>
                  <a:prstGeom prst="rect">
                    <a:avLst/>
                  </a:prstGeom>
                  <a:solidFill>
                    <a:srgbClr val="2E41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B4F9364C-C1F4-46DA-8518-FFB053CB1CAD}"/>
                      </a:ext>
                    </a:extLst>
                  </p:cNvPr>
                  <p:cNvSpPr/>
                  <p:nvPr/>
                </p:nvSpPr>
                <p:spPr>
                  <a:xfrm>
                    <a:off x="6551808" y="2997893"/>
                    <a:ext cx="782971" cy="188151"/>
                  </a:xfrm>
                  <a:prstGeom prst="rect">
                    <a:avLst/>
                  </a:prstGeom>
                  <a:solidFill>
                    <a:srgbClr val="2E41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타원 20">
                    <a:extLst>
                      <a:ext uri="{FF2B5EF4-FFF2-40B4-BE49-F238E27FC236}">
                        <a16:creationId xmlns:a16="http://schemas.microsoft.com/office/drawing/2014/main" id="{33EE6A03-02AD-47DF-AA40-ECC052FDA45B}"/>
                      </a:ext>
                    </a:extLst>
                  </p:cNvPr>
                  <p:cNvSpPr/>
                  <p:nvPr/>
                </p:nvSpPr>
                <p:spPr>
                  <a:xfrm>
                    <a:off x="6912260" y="1675294"/>
                    <a:ext cx="58447" cy="45719"/>
                  </a:xfrm>
                  <a:prstGeom prst="ellipse">
                    <a:avLst/>
                  </a:prstGeom>
                  <a:solidFill>
                    <a:srgbClr val="C1C8C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E702AC52-06DA-4166-9935-EE0449C8A100}"/>
                    </a:ext>
                  </a:extLst>
                </p:cNvPr>
                <p:cNvGrpSpPr/>
                <p:nvPr/>
              </p:nvGrpSpPr>
              <p:grpSpPr>
                <a:xfrm>
                  <a:off x="6354681" y="4455096"/>
                  <a:ext cx="562895" cy="795612"/>
                  <a:chOff x="5864554" y="3286609"/>
                  <a:chExt cx="901950" cy="970935"/>
                </a:xfrm>
              </p:grpSpPr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7B5CA93D-731B-4B29-9A3D-EA8ED8ABB3AB}"/>
                      </a:ext>
                    </a:extLst>
                  </p:cNvPr>
                  <p:cNvSpPr/>
                  <p:nvPr/>
                </p:nvSpPr>
                <p:spPr>
                  <a:xfrm>
                    <a:off x="5864554" y="3286609"/>
                    <a:ext cx="901950" cy="970935"/>
                  </a:xfrm>
                  <a:prstGeom prst="rect">
                    <a:avLst/>
                  </a:prstGeom>
                  <a:solidFill>
                    <a:srgbClr val="2E41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CD3430EA-7CF2-495B-A5FB-4097A83E68AD}"/>
                      </a:ext>
                    </a:extLst>
                  </p:cNvPr>
                  <p:cNvSpPr/>
                  <p:nvPr/>
                </p:nvSpPr>
                <p:spPr>
                  <a:xfrm>
                    <a:off x="5974333" y="3387107"/>
                    <a:ext cx="682392" cy="689966"/>
                  </a:xfrm>
                  <a:prstGeom prst="rect">
                    <a:avLst/>
                  </a:prstGeom>
                  <a:solidFill>
                    <a:srgbClr val="C1C8C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E410C58E-FE6A-4BC5-AFCD-27175A9314FE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315529" y="4117059"/>
                    <a:ext cx="72007" cy="100498"/>
                  </a:xfrm>
                  <a:prstGeom prst="ellipse">
                    <a:avLst/>
                  </a:prstGeom>
                  <a:solidFill>
                    <a:srgbClr val="C1C8C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EEFCE001-6F2E-4758-8612-4E5C4A72D6E4}"/>
                    </a:ext>
                  </a:extLst>
                </p:cNvPr>
                <p:cNvSpPr/>
                <p:nvPr/>
              </p:nvSpPr>
              <p:spPr>
                <a:xfrm>
                  <a:off x="6559881" y="4320125"/>
                  <a:ext cx="154286" cy="138878"/>
                </a:xfrm>
                <a:prstGeom prst="roundRect">
                  <a:avLst/>
                </a:prstGeom>
                <a:solidFill>
                  <a:srgbClr val="C1C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D3640758-507C-4A2F-B601-610CA57C640F}"/>
                  </a:ext>
                </a:extLst>
              </p:cNvPr>
              <p:cNvSpPr/>
              <p:nvPr/>
            </p:nvSpPr>
            <p:spPr>
              <a:xfrm>
                <a:off x="6895553" y="2684707"/>
                <a:ext cx="154286" cy="138878"/>
              </a:xfrm>
              <a:prstGeom prst="roundRect">
                <a:avLst/>
              </a:prstGeom>
              <a:solidFill>
                <a:srgbClr val="C1C8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2F08419E-AF1F-46B1-9065-C6075891979C}"/>
                  </a:ext>
                </a:extLst>
              </p:cNvPr>
              <p:cNvSpPr/>
              <p:nvPr/>
            </p:nvSpPr>
            <p:spPr>
              <a:xfrm>
                <a:off x="7432083" y="2686875"/>
                <a:ext cx="154286" cy="138878"/>
              </a:xfrm>
              <a:prstGeom prst="roundRect">
                <a:avLst/>
              </a:prstGeom>
              <a:solidFill>
                <a:srgbClr val="C1C8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4AC77D1A-2437-461B-A498-00FA05620DBA}"/>
                  </a:ext>
                </a:extLst>
              </p:cNvPr>
              <p:cNvSpPr/>
              <p:nvPr/>
            </p:nvSpPr>
            <p:spPr>
              <a:xfrm>
                <a:off x="6318885" y="2680464"/>
                <a:ext cx="154286" cy="138878"/>
              </a:xfrm>
              <a:prstGeom prst="roundRect">
                <a:avLst/>
              </a:prstGeom>
              <a:solidFill>
                <a:srgbClr val="C1C8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4FC488D-282C-49BE-94DA-88786A6CD4C4}"/>
                </a:ext>
              </a:extLst>
            </p:cNvPr>
            <p:cNvGrpSpPr/>
            <p:nvPr/>
          </p:nvGrpSpPr>
          <p:grpSpPr>
            <a:xfrm>
              <a:off x="4932040" y="4223041"/>
              <a:ext cx="1424341" cy="1654231"/>
              <a:chOff x="6898428" y="1124744"/>
              <a:chExt cx="578414" cy="72008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55FA27B-011E-4535-B7AE-3E7532DAD3D2}"/>
                  </a:ext>
                </a:extLst>
              </p:cNvPr>
              <p:cNvSpPr/>
              <p:nvPr/>
            </p:nvSpPr>
            <p:spPr>
              <a:xfrm>
                <a:off x="6898428" y="1124744"/>
                <a:ext cx="578414" cy="720080"/>
              </a:xfrm>
              <a:prstGeom prst="rect">
                <a:avLst/>
              </a:prstGeom>
              <a:solidFill>
                <a:srgbClr val="2E41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말풍선: 타원형 39">
                <a:extLst>
                  <a:ext uri="{FF2B5EF4-FFF2-40B4-BE49-F238E27FC236}">
                    <a16:creationId xmlns:a16="http://schemas.microsoft.com/office/drawing/2014/main" id="{CDABAAF4-0C3B-48C3-A57A-F45BB8246F11}"/>
                  </a:ext>
                </a:extLst>
              </p:cNvPr>
              <p:cNvSpPr/>
              <p:nvPr/>
            </p:nvSpPr>
            <p:spPr>
              <a:xfrm>
                <a:off x="6974665" y="1245441"/>
                <a:ext cx="425939" cy="434072"/>
              </a:xfrm>
              <a:prstGeom prst="wedgeEllipseCallout">
                <a:avLst/>
              </a:prstGeom>
              <a:solidFill>
                <a:srgbClr val="E3EC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2420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6964960-8C19-4491-8A3D-86EE8F876C03}"/>
              </a:ext>
            </a:extLst>
          </p:cNvPr>
          <p:cNvSpPr txBox="1"/>
          <p:nvPr/>
        </p:nvSpPr>
        <p:spPr>
          <a:xfrm>
            <a:off x="252397" y="2886290"/>
            <a:ext cx="5201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E4150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영상을 받아서 집중도를 분석하여 결과를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Clr>
                <a:srgbClr val="2E4150"/>
              </a:buClr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ARTIK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전송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Clr>
                <a:srgbClr val="2E4150"/>
              </a:buClr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카카오톡으로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전송된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url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통하여 설문 내용을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Clr>
                <a:srgbClr val="2E4150"/>
              </a:buClr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응답자에게 보여줌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Clr>
                <a:srgbClr val="2E4150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구글 트렌드와 트위터를 웹 크롤링하여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응답자의 긍정도와 관심도를 분석 및 결과를 서버에 전송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0CEA54D-7CEE-4FA6-8354-5525AD1E68FC}"/>
              </a:ext>
            </a:extLst>
          </p:cNvPr>
          <p:cNvGrpSpPr/>
          <p:nvPr/>
        </p:nvGrpSpPr>
        <p:grpSpPr>
          <a:xfrm>
            <a:off x="5726821" y="836712"/>
            <a:ext cx="3195165" cy="4925693"/>
            <a:chOff x="5341493" y="15527"/>
            <a:chExt cx="3247737" cy="5898727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D62C49E-447F-4D71-84D8-93708DA8458C}"/>
                </a:ext>
              </a:extLst>
            </p:cNvPr>
            <p:cNvGrpSpPr/>
            <p:nvPr/>
          </p:nvGrpSpPr>
          <p:grpSpPr>
            <a:xfrm>
              <a:off x="5341493" y="15527"/>
              <a:ext cx="3247737" cy="5898727"/>
              <a:chOff x="4859806" y="120242"/>
              <a:chExt cx="3854969" cy="6050981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F892B2AA-70AE-49E5-90ED-622EF9E5FCDA}"/>
                  </a:ext>
                </a:extLst>
              </p:cNvPr>
              <p:cNvGrpSpPr/>
              <p:nvPr/>
            </p:nvGrpSpPr>
            <p:grpSpPr>
              <a:xfrm>
                <a:off x="4859806" y="120242"/>
                <a:ext cx="3854969" cy="3659574"/>
                <a:chOff x="-432342" y="343037"/>
                <a:chExt cx="3854968" cy="3659574"/>
              </a:xfrm>
            </p:grpSpPr>
            <p:pic>
              <p:nvPicPr>
                <p:cNvPr id="82" name="그래픽 81" descr="흐림">
                  <a:extLst>
                    <a:ext uri="{FF2B5EF4-FFF2-40B4-BE49-F238E27FC236}">
                      <a16:creationId xmlns:a16="http://schemas.microsoft.com/office/drawing/2014/main" id="{F81E8A4A-20A1-4651-A24C-44528A59F6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32342" y="343037"/>
                  <a:ext cx="3659574" cy="3659574"/>
                </a:xfrm>
                <a:prstGeom prst="rect">
                  <a:avLst/>
                </a:prstGeom>
              </p:spPr>
            </p:pic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6AFF742-245C-44C2-B0DF-4E572F901D6E}"/>
                    </a:ext>
                  </a:extLst>
                </p:cNvPr>
                <p:cNvSpPr txBox="1"/>
                <p:nvPr/>
              </p:nvSpPr>
              <p:spPr>
                <a:xfrm>
                  <a:off x="675611" y="1862035"/>
                  <a:ext cx="274701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ARTIK</a:t>
                  </a:r>
                </a:p>
                <a:p>
                  <a:r>
                    <a:rPr lang="en-US" altLang="ko-KR" sz="24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Cloud</a:t>
                  </a:r>
                  <a:endParaRPr lang="ko-KR" altLang="en-US" sz="24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B885FBA3-C11E-4C16-8DC3-DD1EEAF4F9D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821110" y="3465765"/>
                <a:ext cx="1630544" cy="425965"/>
              </a:xfrm>
              <a:prstGeom prst="bentConnector3">
                <a:avLst>
                  <a:gd name="adj1" fmla="val 65772"/>
                </a:avLst>
              </a:prstGeom>
              <a:ln w="57150">
                <a:solidFill>
                  <a:srgbClr val="2E41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7E30CB88-320A-431D-A0F4-CC288B2B22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028331" y="3158042"/>
                <a:ext cx="1262074" cy="350630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rgbClr val="2E41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연결선: 꺾임 55">
                <a:extLst>
                  <a:ext uri="{FF2B5EF4-FFF2-40B4-BE49-F238E27FC236}">
                    <a16:creationId xmlns:a16="http://schemas.microsoft.com/office/drawing/2014/main" id="{0D4D04A9-3E7E-43ED-9BE4-971A021BB6D9}"/>
                  </a:ext>
                </a:extLst>
              </p:cNvPr>
              <p:cNvCxnSpPr>
                <a:cxnSpLocks/>
                <a:endCxn id="57" idx="0"/>
              </p:cNvCxnSpPr>
              <p:nvPr/>
            </p:nvCxnSpPr>
            <p:spPr>
              <a:xfrm rot="5400000">
                <a:off x="5011517" y="3116645"/>
                <a:ext cx="1265980" cy="900574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rgbClr val="2E41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07B7FA7B-2DA7-4F71-ABF9-149134F3D966}"/>
                  </a:ext>
                </a:extLst>
              </p:cNvPr>
              <p:cNvSpPr/>
              <p:nvPr/>
            </p:nvSpPr>
            <p:spPr>
              <a:xfrm>
                <a:off x="5117075" y="4199921"/>
                <a:ext cx="154286" cy="138878"/>
              </a:xfrm>
              <a:prstGeom prst="roundRect">
                <a:avLst/>
              </a:prstGeom>
              <a:solidFill>
                <a:srgbClr val="C1C8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71BA5D3C-3268-4749-B5A5-111FF577F5F6}"/>
                  </a:ext>
                </a:extLst>
              </p:cNvPr>
              <p:cNvSpPr/>
              <p:nvPr/>
            </p:nvSpPr>
            <p:spPr>
              <a:xfrm>
                <a:off x="7762784" y="4362635"/>
                <a:ext cx="154286" cy="138878"/>
              </a:xfrm>
              <a:prstGeom prst="roundRect">
                <a:avLst/>
              </a:prstGeom>
              <a:solidFill>
                <a:srgbClr val="C1C8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30AD0F2-B9B4-4138-B4DF-6743042C9A42}"/>
                  </a:ext>
                </a:extLst>
              </p:cNvPr>
              <p:cNvGrpSpPr/>
              <p:nvPr/>
            </p:nvGrpSpPr>
            <p:grpSpPr>
              <a:xfrm>
                <a:off x="7333276" y="4496955"/>
                <a:ext cx="1013302" cy="809549"/>
                <a:chOff x="6012160" y="1627860"/>
                <a:chExt cx="1823037" cy="1558184"/>
              </a:xfrm>
            </p:grpSpPr>
            <p:sp>
              <p:nvSpPr>
                <p:cNvPr id="71" name="사각형: 둥근 모서리 70">
                  <a:extLst>
                    <a:ext uri="{FF2B5EF4-FFF2-40B4-BE49-F238E27FC236}">
                      <a16:creationId xmlns:a16="http://schemas.microsoft.com/office/drawing/2014/main" id="{3C9F447A-8737-44CE-9823-6578CB3F8DA2}"/>
                    </a:ext>
                  </a:extLst>
                </p:cNvPr>
                <p:cNvSpPr/>
                <p:nvPr/>
              </p:nvSpPr>
              <p:spPr>
                <a:xfrm>
                  <a:off x="6012160" y="1627860"/>
                  <a:ext cx="1823037" cy="1225076"/>
                </a:xfrm>
                <a:prstGeom prst="roundRect">
                  <a:avLst/>
                </a:prstGeom>
                <a:solidFill>
                  <a:srgbClr val="2E41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526D9958-0CDC-4FAA-BAC2-7539EDFE306F}"/>
                    </a:ext>
                  </a:extLst>
                </p:cNvPr>
                <p:cNvSpPr/>
                <p:nvPr/>
              </p:nvSpPr>
              <p:spPr>
                <a:xfrm>
                  <a:off x="6156177" y="1772817"/>
                  <a:ext cx="1480750" cy="915907"/>
                </a:xfrm>
                <a:prstGeom prst="rect">
                  <a:avLst/>
                </a:prstGeom>
                <a:solidFill>
                  <a:srgbClr val="C1C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75885217-6F43-4881-8523-2D5F94B1F702}"/>
                    </a:ext>
                  </a:extLst>
                </p:cNvPr>
                <p:cNvSpPr/>
                <p:nvPr/>
              </p:nvSpPr>
              <p:spPr>
                <a:xfrm>
                  <a:off x="6799278" y="2795793"/>
                  <a:ext cx="288032" cy="244987"/>
                </a:xfrm>
                <a:prstGeom prst="rect">
                  <a:avLst/>
                </a:prstGeom>
                <a:solidFill>
                  <a:srgbClr val="2E41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C31D615-286C-48C6-9CEF-738372DFC565}"/>
                    </a:ext>
                  </a:extLst>
                </p:cNvPr>
                <p:cNvSpPr/>
                <p:nvPr/>
              </p:nvSpPr>
              <p:spPr>
                <a:xfrm>
                  <a:off x="6551808" y="2997893"/>
                  <a:ext cx="782971" cy="188151"/>
                </a:xfrm>
                <a:prstGeom prst="rect">
                  <a:avLst/>
                </a:prstGeom>
                <a:solidFill>
                  <a:srgbClr val="2E41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8DE2616C-1819-49DA-B7AD-8831EF794E76}"/>
                    </a:ext>
                  </a:extLst>
                </p:cNvPr>
                <p:cNvSpPr/>
                <p:nvPr/>
              </p:nvSpPr>
              <p:spPr>
                <a:xfrm>
                  <a:off x="6912260" y="1675294"/>
                  <a:ext cx="58447" cy="45719"/>
                </a:xfrm>
                <a:prstGeom prst="ellipse">
                  <a:avLst/>
                </a:prstGeom>
                <a:solidFill>
                  <a:srgbClr val="C1C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18F7DF0-5340-4431-B341-B25ADB65A324}"/>
                  </a:ext>
                </a:extLst>
              </p:cNvPr>
              <p:cNvGrpSpPr/>
              <p:nvPr/>
            </p:nvGrpSpPr>
            <p:grpSpPr>
              <a:xfrm>
                <a:off x="5701148" y="4103271"/>
                <a:ext cx="1555237" cy="2067952"/>
                <a:chOff x="4817375" y="2857253"/>
                <a:chExt cx="2492022" cy="2523648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0AF91771-BA45-4FC3-942B-1803D536FD2C}"/>
                    </a:ext>
                  </a:extLst>
                </p:cNvPr>
                <p:cNvSpPr/>
                <p:nvPr/>
              </p:nvSpPr>
              <p:spPr>
                <a:xfrm>
                  <a:off x="4817375" y="2857253"/>
                  <a:ext cx="2492022" cy="2523648"/>
                </a:xfrm>
                <a:prstGeom prst="rect">
                  <a:avLst/>
                </a:prstGeom>
                <a:solidFill>
                  <a:srgbClr val="2E41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DA337D16-D1A7-4B8A-A9F2-4BD001E48CEE}"/>
                    </a:ext>
                  </a:extLst>
                </p:cNvPr>
                <p:cNvSpPr/>
                <p:nvPr/>
              </p:nvSpPr>
              <p:spPr>
                <a:xfrm>
                  <a:off x="5071892" y="3016883"/>
                  <a:ext cx="1982986" cy="1859391"/>
                </a:xfrm>
                <a:prstGeom prst="rect">
                  <a:avLst/>
                </a:prstGeom>
                <a:solidFill>
                  <a:srgbClr val="C1C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C948DA7-4F4B-4B27-B56C-6985C386D23D}"/>
                    </a:ext>
                  </a:extLst>
                </p:cNvPr>
                <p:cNvSpPr/>
                <p:nvPr/>
              </p:nvSpPr>
              <p:spPr>
                <a:xfrm flipV="1">
                  <a:off x="5960562" y="4970387"/>
                  <a:ext cx="352963" cy="316400"/>
                </a:xfrm>
                <a:prstGeom prst="ellipse">
                  <a:avLst/>
                </a:prstGeom>
                <a:solidFill>
                  <a:srgbClr val="C1C8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16ECB4B4-8D91-4B05-9029-03F74D588CBD}"/>
                  </a:ext>
                </a:extLst>
              </p:cNvPr>
              <p:cNvSpPr/>
              <p:nvPr/>
            </p:nvSpPr>
            <p:spPr>
              <a:xfrm>
                <a:off x="6418058" y="3964394"/>
                <a:ext cx="154286" cy="138878"/>
              </a:xfrm>
              <a:prstGeom prst="roundRect">
                <a:avLst/>
              </a:prstGeom>
              <a:solidFill>
                <a:srgbClr val="C1C8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9BEC7B98-86DD-4CCF-AE18-32DA68681D91}"/>
                </a:ext>
              </a:extLst>
            </p:cNvPr>
            <p:cNvSpPr/>
            <p:nvPr/>
          </p:nvSpPr>
          <p:spPr>
            <a:xfrm>
              <a:off x="6925551" y="2684800"/>
              <a:ext cx="154286" cy="138878"/>
            </a:xfrm>
            <a:prstGeom prst="roundRect">
              <a:avLst/>
            </a:prstGeom>
            <a:solidFill>
              <a:srgbClr val="C1C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485E116B-255E-4142-8705-7943545CE4CE}"/>
                </a:ext>
              </a:extLst>
            </p:cNvPr>
            <p:cNvSpPr/>
            <p:nvPr/>
          </p:nvSpPr>
          <p:spPr>
            <a:xfrm>
              <a:off x="7432083" y="2686875"/>
              <a:ext cx="154286" cy="138878"/>
            </a:xfrm>
            <a:prstGeom prst="roundRect">
              <a:avLst/>
            </a:prstGeom>
            <a:solidFill>
              <a:srgbClr val="C1C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90B30D5-D3FE-49E2-85EF-304E1A1FCC70}"/>
                </a:ext>
              </a:extLst>
            </p:cNvPr>
            <p:cNvSpPr/>
            <p:nvPr/>
          </p:nvSpPr>
          <p:spPr>
            <a:xfrm>
              <a:off x="6318885" y="2680464"/>
              <a:ext cx="154286" cy="138878"/>
            </a:xfrm>
            <a:prstGeom prst="roundRect">
              <a:avLst/>
            </a:prstGeom>
            <a:solidFill>
              <a:srgbClr val="C1C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78AB9032-F39C-4460-9EC7-9A84C294C8A7}"/>
              </a:ext>
            </a:extLst>
          </p:cNvPr>
          <p:cNvSpPr txBox="1"/>
          <p:nvPr/>
        </p:nvSpPr>
        <p:spPr>
          <a:xfrm>
            <a:off x="871265" y="1950029"/>
            <a:ext cx="3877985" cy="646331"/>
          </a:xfrm>
          <a:prstGeom prst="rect">
            <a:avLst/>
          </a:prstGeom>
          <a:solidFill>
            <a:srgbClr val="2E415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클라이언트  </a:t>
            </a:r>
            <a:r>
              <a:rPr lang="en-US" altLang="ko-KR" sz="36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ARTIK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450CDB8-C934-41F7-B9F3-D97C90BCD16E}"/>
              </a:ext>
            </a:extLst>
          </p:cNvPr>
          <p:cNvGrpSpPr/>
          <p:nvPr/>
        </p:nvGrpSpPr>
        <p:grpSpPr>
          <a:xfrm>
            <a:off x="5726820" y="4258842"/>
            <a:ext cx="558913" cy="658773"/>
            <a:chOff x="6898428" y="1124744"/>
            <a:chExt cx="578414" cy="72008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A058A48-C44D-4DDE-8981-E353F0BE4D8A}"/>
                </a:ext>
              </a:extLst>
            </p:cNvPr>
            <p:cNvSpPr/>
            <p:nvPr/>
          </p:nvSpPr>
          <p:spPr>
            <a:xfrm>
              <a:off x="6898428" y="1124744"/>
              <a:ext cx="578414" cy="720080"/>
            </a:xfrm>
            <a:prstGeom prst="rect">
              <a:avLst/>
            </a:prstGeom>
            <a:solidFill>
              <a:srgbClr val="2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말풍선: 타원형 45">
              <a:extLst>
                <a:ext uri="{FF2B5EF4-FFF2-40B4-BE49-F238E27FC236}">
                  <a16:creationId xmlns:a16="http://schemas.microsoft.com/office/drawing/2014/main" id="{BA139848-5491-4852-ABD1-410BB3F9B5BB}"/>
                </a:ext>
              </a:extLst>
            </p:cNvPr>
            <p:cNvSpPr/>
            <p:nvPr/>
          </p:nvSpPr>
          <p:spPr>
            <a:xfrm>
              <a:off x="6974665" y="1245441"/>
              <a:ext cx="425939" cy="434072"/>
            </a:xfrm>
            <a:prstGeom prst="wedgeEllipseCallout">
              <a:avLst/>
            </a:prstGeom>
            <a:solidFill>
              <a:srgbClr val="E3E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32FDE8-097A-43AC-A0B1-449EF71FF2A8}"/>
              </a:ext>
            </a:extLst>
          </p:cNvPr>
          <p:cNvSpPr txBox="1"/>
          <p:nvPr/>
        </p:nvSpPr>
        <p:spPr>
          <a:xfrm>
            <a:off x="107504" y="144509"/>
            <a:ext cx="6009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개발방법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아틱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활용 및 응용기술</a:t>
            </a:r>
          </a:p>
        </p:txBody>
      </p:sp>
    </p:spTree>
    <p:extLst>
      <p:ext uri="{BB962C8B-B14F-4D97-AF65-F5344CB8AC3E}">
        <p14:creationId xmlns:p14="http://schemas.microsoft.com/office/powerpoint/2010/main" val="1875715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4314</TotalTime>
  <Words>993</Words>
  <Application>Microsoft Office PowerPoint</Application>
  <PresentationFormat>화면 슬라이드 쇼(4:3)</PresentationFormat>
  <Paragraphs>247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나눔스퀘어</vt:lpstr>
      <vt:lpstr>Aharoni</vt:lpstr>
      <vt:lpstr>나눔고딕</vt:lpstr>
      <vt:lpstr>나눔스퀘어 Bold</vt:lpstr>
      <vt:lpstr>Arial</vt:lpstr>
      <vt:lpstr>나눔스퀘어 ExtraBold</vt:lpstr>
      <vt:lpstr>Wingdings</vt:lpstr>
      <vt:lpstr>맑은 고딕</vt:lpstr>
      <vt:lpstr>휴먼명조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NASO0</cp:lastModifiedBy>
  <cp:revision>192</cp:revision>
  <cp:lastPrinted>2016-10-05T10:18:49Z</cp:lastPrinted>
  <dcterms:created xsi:type="dcterms:W3CDTF">2016-10-03T08:22:15Z</dcterms:created>
  <dcterms:modified xsi:type="dcterms:W3CDTF">2017-09-17T10:33:31Z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Z:\700.진행사업\30.제조협업(1차년, 출연금)('16.10~)\20.사업실행\81. 기술경진대회(IoT Innovation Challenge)\1. 단계별추진계획\5. 2차 예선\00. 심사기준 및 가이드\[제출서류 제2호] 요약보고서 양식_팀명.pptx</vt:lpwstr>
  </property>
</Properties>
</file>